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charts/chart3.xml" ContentType="application/vnd.openxmlformats-officedocument.drawingml.chart+xml"/>
  <Override PartName="/ppt/notesSlides/notesSlide5.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6.xml" ContentType="application/vnd.openxmlformats-officedocument.presentationml.notesSlide+xml"/>
  <Override PartName="/ppt/charts/chart7.xml" ContentType="application/vnd.openxmlformats-officedocument.drawingml.chart+xml"/>
  <Override PartName="/ppt/notesSlides/notesSlide7.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notesSlides/notesSlide13.xml" ContentType="application/vnd.openxmlformats-officedocument.presentationml.notesSlide+xml"/>
  <Override PartName="/ppt/charts/chart13.xml" ContentType="application/vnd.openxmlformats-officedocument.drawingml.chart+xml"/>
  <Override PartName="/ppt/notesSlides/notesSlide14.xml" ContentType="application/vnd.openxmlformats-officedocument.presentationml.notesSlide+xml"/>
  <Override PartName="/ppt/charts/chart14.xml" ContentType="application/vnd.openxmlformats-officedocument.drawingml.chart+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7" r:id="rId32"/>
    <p:sldId id="288" r:id="rId33"/>
    <p:sldId id="289" r:id="rId34"/>
    <p:sldId id="290" r:id="rId35"/>
    <p:sldId id="291" r:id="rId36"/>
    <p:sldId id="292" r:id="rId37"/>
    <p:sldId id="293" r:id="rId38"/>
    <p:sldId id="294" r:id="rId39"/>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
        <a:srgbClr val="000000"/>
      </a:buClr>
      <a:buSzTx/>
      <a:buFontTx/>
      <a:buNone/>
      <a:tabLst/>
      <a:defRPr kumimoji="0" sz="1800" b="0" i="0" u="none" strike="noStrike" cap="none" spc="0" normalizeH="0" baseline="0">
        <a:ln>
          <a:noFill/>
        </a:ln>
        <a:solidFill>
          <a:srgbClr val="000000"/>
        </a:solidFill>
        <a:effectLst/>
        <a:uFill>
          <a:solidFill>
            <a:srgbClr val="000000"/>
          </a:solidFill>
        </a:uFill>
        <a:latin typeface="+mn-lt"/>
        <a:ea typeface="+mn-ea"/>
        <a:cs typeface="+mn-cs"/>
        <a:sym typeface="Calibri"/>
      </a:defRPr>
    </a:lvl1pPr>
    <a:lvl2pPr marL="0" marR="0" indent="342900" algn="l" defTabSz="457200" rtl="0" fontAlgn="auto" latinLnBrk="0" hangingPunct="0">
      <a:lnSpc>
        <a:spcPct val="100000"/>
      </a:lnSpc>
      <a:spcBef>
        <a:spcPts val="0"/>
      </a:spcBef>
      <a:spcAft>
        <a:spcPts val="0"/>
      </a:spcAft>
      <a:buClr>
        <a:srgbClr val="000000"/>
      </a:buClr>
      <a:buSzTx/>
      <a:buFontTx/>
      <a:buNone/>
      <a:tabLst/>
      <a:defRPr kumimoji="0" sz="1800" b="0" i="0" u="none" strike="noStrike" cap="none" spc="0" normalizeH="0" baseline="0">
        <a:ln>
          <a:noFill/>
        </a:ln>
        <a:solidFill>
          <a:srgbClr val="000000"/>
        </a:solidFill>
        <a:effectLst/>
        <a:uFill>
          <a:solidFill>
            <a:srgbClr val="000000"/>
          </a:solidFill>
        </a:uFill>
        <a:latin typeface="+mn-lt"/>
        <a:ea typeface="+mn-ea"/>
        <a:cs typeface="+mn-cs"/>
        <a:sym typeface="Calibri"/>
      </a:defRPr>
    </a:lvl2pPr>
    <a:lvl3pPr marL="0" marR="0" indent="685800" algn="l" defTabSz="457200" rtl="0" fontAlgn="auto" latinLnBrk="0" hangingPunct="0">
      <a:lnSpc>
        <a:spcPct val="100000"/>
      </a:lnSpc>
      <a:spcBef>
        <a:spcPts val="0"/>
      </a:spcBef>
      <a:spcAft>
        <a:spcPts val="0"/>
      </a:spcAft>
      <a:buClr>
        <a:srgbClr val="000000"/>
      </a:buClr>
      <a:buSzTx/>
      <a:buFontTx/>
      <a:buNone/>
      <a:tabLst/>
      <a:defRPr kumimoji="0" sz="1800" b="0" i="0" u="none" strike="noStrike" cap="none" spc="0" normalizeH="0" baseline="0">
        <a:ln>
          <a:noFill/>
        </a:ln>
        <a:solidFill>
          <a:srgbClr val="000000"/>
        </a:solidFill>
        <a:effectLst/>
        <a:uFill>
          <a:solidFill>
            <a:srgbClr val="000000"/>
          </a:solidFill>
        </a:uFill>
        <a:latin typeface="+mn-lt"/>
        <a:ea typeface="+mn-ea"/>
        <a:cs typeface="+mn-cs"/>
        <a:sym typeface="Calibri"/>
      </a:defRPr>
    </a:lvl3pPr>
    <a:lvl4pPr marL="0" marR="0" indent="1028700" algn="l" defTabSz="457200" rtl="0" fontAlgn="auto" latinLnBrk="0" hangingPunct="0">
      <a:lnSpc>
        <a:spcPct val="100000"/>
      </a:lnSpc>
      <a:spcBef>
        <a:spcPts val="0"/>
      </a:spcBef>
      <a:spcAft>
        <a:spcPts val="0"/>
      </a:spcAft>
      <a:buClr>
        <a:srgbClr val="000000"/>
      </a:buClr>
      <a:buSzTx/>
      <a:buFontTx/>
      <a:buNone/>
      <a:tabLst/>
      <a:defRPr kumimoji="0" sz="1800" b="0" i="0" u="none" strike="noStrike" cap="none" spc="0" normalizeH="0" baseline="0">
        <a:ln>
          <a:noFill/>
        </a:ln>
        <a:solidFill>
          <a:srgbClr val="000000"/>
        </a:solidFill>
        <a:effectLst/>
        <a:uFill>
          <a:solidFill>
            <a:srgbClr val="000000"/>
          </a:solidFill>
        </a:uFill>
        <a:latin typeface="+mn-lt"/>
        <a:ea typeface="+mn-ea"/>
        <a:cs typeface="+mn-cs"/>
        <a:sym typeface="Calibri"/>
      </a:defRPr>
    </a:lvl4pPr>
    <a:lvl5pPr marL="0" marR="0" indent="1371600" algn="l" defTabSz="457200" rtl="0" fontAlgn="auto" latinLnBrk="0" hangingPunct="0">
      <a:lnSpc>
        <a:spcPct val="100000"/>
      </a:lnSpc>
      <a:spcBef>
        <a:spcPts val="0"/>
      </a:spcBef>
      <a:spcAft>
        <a:spcPts val="0"/>
      </a:spcAft>
      <a:buClr>
        <a:srgbClr val="000000"/>
      </a:buClr>
      <a:buSzTx/>
      <a:buFontTx/>
      <a:buNone/>
      <a:tabLst/>
      <a:defRPr kumimoji="0" sz="1800" b="0" i="0" u="none" strike="noStrike" cap="none" spc="0" normalizeH="0" baseline="0">
        <a:ln>
          <a:noFill/>
        </a:ln>
        <a:solidFill>
          <a:srgbClr val="000000"/>
        </a:solidFill>
        <a:effectLst/>
        <a:uFill>
          <a:solidFill>
            <a:srgbClr val="000000"/>
          </a:solidFill>
        </a:uFill>
        <a:latin typeface="+mn-lt"/>
        <a:ea typeface="+mn-ea"/>
        <a:cs typeface="+mn-cs"/>
        <a:sym typeface="Calibri"/>
      </a:defRPr>
    </a:lvl5pPr>
    <a:lvl6pPr marL="0" marR="0" indent="1714500" algn="l" defTabSz="457200" rtl="0" fontAlgn="auto" latinLnBrk="0" hangingPunct="0">
      <a:lnSpc>
        <a:spcPct val="100000"/>
      </a:lnSpc>
      <a:spcBef>
        <a:spcPts val="0"/>
      </a:spcBef>
      <a:spcAft>
        <a:spcPts val="0"/>
      </a:spcAft>
      <a:buClr>
        <a:srgbClr val="000000"/>
      </a:buClr>
      <a:buSzTx/>
      <a:buFontTx/>
      <a:buNone/>
      <a:tabLst/>
      <a:defRPr kumimoji="0" sz="1800" b="0" i="0" u="none" strike="noStrike" cap="none" spc="0" normalizeH="0" baseline="0">
        <a:ln>
          <a:noFill/>
        </a:ln>
        <a:solidFill>
          <a:srgbClr val="000000"/>
        </a:solidFill>
        <a:effectLst/>
        <a:uFill>
          <a:solidFill>
            <a:srgbClr val="000000"/>
          </a:solidFill>
        </a:uFill>
        <a:latin typeface="+mn-lt"/>
        <a:ea typeface="+mn-ea"/>
        <a:cs typeface="+mn-cs"/>
        <a:sym typeface="Calibri"/>
      </a:defRPr>
    </a:lvl6pPr>
    <a:lvl7pPr marL="0" marR="0" indent="2057400" algn="l" defTabSz="457200" rtl="0" fontAlgn="auto" latinLnBrk="0" hangingPunct="0">
      <a:lnSpc>
        <a:spcPct val="100000"/>
      </a:lnSpc>
      <a:spcBef>
        <a:spcPts val="0"/>
      </a:spcBef>
      <a:spcAft>
        <a:spcPts val="0"/>
      </a:spcAft>
      <a:buClr>
        <a:srgbClr val="000000"/>
      </a:buClr>
      <a:buSzTx/>
      <a:buFontTx/>
      <a:buNone/>
      <a:tabLst/>
      <a:defRPr kumimoji="0" sz="1800" b="0" i="0" u="none" strike="noStrike" cap="none" spc="0" normalizeH="0" baseline="0">
        <a:ln>
          <a:noFill/>
        </a:ln>
        <a:solidFill>
          <a:srgbClr val="000000"/>
        </a:solidFill>
        <a:effectLst/>
        <a:uFill>
          <a:solidFill>
            <a:srgbClr val="000000"/>
          </a:solidFill>
        </a:uFill>
        <a:latin typeface="+mn-lt"/>
        <a:ea typeface="+mn-ea"/>
        <a:cs typeface="+mn-cs"/>
        <a:sym typeface="Calibri"/>
      </a:defRPr>
    </a:lvl7pPr>
    <a:lvl8pPr marL="0" marR="0" indent="2400300" algn="l" defTabSz="457200" rtl="0" fontAlgn="auto" latinLnBrk="0" hangingPunct="0">
      <a:lnSpc>
        <a:spcPct val="100000"/>
      </a:lnSpc>
      <a:spcBef>
        <a:spcPts val="0"/>
      </a:spcBef>
      <a:spcAft>
        <a:spcPts val="0"/>
      </a:spcAft>
      <a:buClr>
        <a:srgbClr val="000000"/>
      </a:buClr>
      <a:buSzTx/>
      <a:buFontTx/>
      <a:buNone/>
      <a:tabLst/>
      <a:defRPr kumimoji="0" sz="1800" b="0" i="0" u="none" strike="noStrike" cap="none" spc="0" normalizeH="0" baseline="0">
        <a:ln>
          <a:noFill/>
        </a:ln>
        <a:solidFill>
          <a:srgbClr val="000000"/>
        </a:solidFill>
        <a:effectLst/>
        <a:uFill>
          <a:solidFill>
            <a:srgbClr val="000000"/>
          </a:solidFill>
        </a:uFill>
        <a:latin typeface="+mn-lt"/>
        <a:ea typeface="+mn-ea"/>
        <a:cs typeface="+mn-cs"/>
        <a:sym typeface="Calibri"/>
      </a:defRPr>
    </a:lvl8pPr>
    <a:lvl9pPr marL="0" marR="0" indent="2743200" algn="l" defTabSz="457200" rtl="0" fontAlgn="auto" latinLnBrk="0" hangingPunct="0">
      <a:lnSpc>
        <a:spcPct val="100000"/>
      </a:lnSpc>
      <a:spcBef>
        <a:spcPts val="0"/>
      </a:spcBef>
      <a:spcAft>
        <a:spcPts val="0"/>
      </a:spcAft>
      <a:buClr>
        <a:srgbClr val="000000"/>
      </a:buClr>
      <a:buSzTx/>
      <a:buFontTx/>
      <a:buNone/>
      <a:tabLst/>
      <a:defRPr kumimoji="0" sz="1800" b="0" i="0" u="none" strike="noStrike" cap="none" spc="0" normalizeH="0" baseline="0">
        <a:ln>
          <a:noFill/>
        </a:ln>
        <a:solidFill>
          <a:srgbClr val="000000"/>
        </a:solidFill>
        <a:effectLst/>
        <a:uFill>
          <a:solidFill>
            <a:srgbClr val="000000"/>
          </a:solidFill>
        </a:uFill>
        <a:latin typeface="+mn-lt"/>
        <a:ea typeface="+mn-ea"/>
        <a:cs typeface="+mn-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1EAF4"/>
          </a:solidFill>
        </a:fill>
      </a:tcStyle>
    </a:wholeTbl>
    <a:band2H>
      <a:tcTxStyle/>
      <a:tcStyle>
        <a:tcBdr/>
        <a:fill>
          <a:solidFill>
            <a:srgbClr val="F1F5FA"/>
          </a:solidFill>
        </a:fill>
      </a:tcStyle>
    </a:band2H>
    <a:firstCol>
      <a:tcTxStyle b="on" i="off">
        <a:fontRef idx="min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Row>
  </a:tblStyle>
  <a:tblStyle styleId="{C7B018BB-80A7-4F77-B60F-C8B233D01FF8}" styleName="">
    <a:tblBg/>
    <a:wholeTbl>
      <a:tcTxStyle>
        <a:font>
          <a:latin typeface="Helvetica Neue"/>
          <a:ea typeface="Helvetica Neue"/>
          <a:cs typeface="Helvetica Neue"/>
        </a:font>
        <a:srgbClr val="5E5E5E"/>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a:font>
          <a:latin typeface="Helvetica Neue"/>
          <a:ea typeface="Helvetica Neue"/>
          <a:cs typeface="Helvetica Neue"/>
        </a:font>
        <a:srgbClr val="5E5E5E"/>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a:font>
          <a:latin typeface="Helvetica Neue Light"/>
          <a:ea typeface="Helvetica Neue Light"/>
          <a:cs typeface="Helvetica Neue Light"/>
        </a:font>
        <a:srgbClr val="5E5E5E"/>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a:font>
          <a:latin typeface="Helvetica Neue"/>
          <a:ea typeface="Helvetica Neue"/>
          <a:cs typeface="Helvetica Neue"/>
        </a:font>
        <a:srgbClr val="5E5E5E"/>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a:font>
          <a:latin typeface="Helvetica Neue"/>
          <a:ea typeface="Helvetica Neue"/>
          <a:cs typeface="Helvetica Neue"/>
        </a:font>
        <a:srgbClr val="5E5E5E"/>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a:font>
          <a:latin typeface="Helvetica Neue"/>
          <a:ea typeface="Helvetica Neue"/>
          <a:cs typeface="Helvetica Neue"/>
        </a:font>
        <a:srgbClr val="5E5E5E"/>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Neue"/>
          <a:ea typeface="Helvetica Neue"/>
          <a:cs typeface="Helvetica Neue"/>
        </a:font>
        <a:srgbClr val="5E5E5E"/>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Neue"/>
          <a:ea typeface="Helvetica Neue"/>
          <a:cs typeface="Helvetica Neue"/>
        </a:font>
        <a:srgbClr val="5E5E5E"/>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Neue"/>
          <a:ea typeface="Helvetica Neue"/>
          <a:cs typeface="Helvetica Neue"/>
        </a:font>
        <a:srgbClr val="5E5E5E"/>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Neue"/>
          <a:ea typeface="Helvetica Neue"/>
          <a:cs typeface="Helvetica Neue"/>
        </a:font>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a:font>
          <a:latin typeface="Helvetica Neue"/>
          <a:ea typeface="Helvetica Neue"/>
          <a:cs typeface="Helvetica Neue"/>
        </a:font>
        <a:srgbClr val="5E5E5E"/>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22"/>
  </p:normalViewPr>
  <p:slideViewPr>
    <p:cSldViewPr snapToGrid="0" snapToObjects="1">
      <p:cViewPr varScale="1">
        <p:scale>
          <a:sx n="124" d="100"/>
          <a:sy n="124" d="100"/>
        </p:scale>
        <p:origin x="128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openxmlformats.org/officeDocument/2006/relationships/image" Target="../media/image6.tif"/><Relationship Id="rId1" Type="http://schemas.openxmlformats.org/officeDocument/2006/relationships/image" Target="../media/image5.tif"/></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openxmlformats.org/officeDocument/2006/relationships/image" Target="../media/image6.tif"/><Relationship Id="rId1" Type="http://schemas.openxmlformats.org/officeDocument/2006/relationships/image" Target="../media/image5.tif"/></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openxmlformats.org/officeDocument/2006/relationships/image" Target="../media/image6.tif"/><Relationship Id="rId1" Type="http://schemas.openxmlformats.org/officeDocument/2006/relationships/image" Target="../media/image5.tif"/></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5.tif"/></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title>
      <c:tx>
        <c:rich>
          <a:bodyPr rot="0"/>
          <a:lstStyle/>
          <a:p>
            <a:pPr>
              <a:defRPr sz="1800" b="1" i="0" u="none" strike="noStrike">
                <a:solidFill>
                  <a:srgbClr val="000000"/>
                </a:solidFill>
                <a:latin typeface="Calibri"/>
              </a:defRPr>
            </a:pPr>
            <a:r>
              <a:rPr lang="en-CA" sz="1800" b="1" i="0" u="none" strike="noStrike">
                <a:solidFill>
                  <a:srgbClr val="000000"/>
                </a:solidFill>
                <a:latin typeface="Calibri"/>
              </a:rPr>
              <a:t>Figure 1: Children in Care in British Columbia  </a:t>
            </a:r>
          </a:p>
        </c:rich>
      </c:tx>
      <c:layout>
        <c:manualLayout>
          <c:xMode val="edge"/>
          <c:yMode val="edge"/>
          <c:x val="0.23843900000000001"/>
          <c:y val="0"/>
          <c:w val="0.52312099999999995"/>
          <c:h val="9.5933699999999997E-2"/>
        </c:manualLayout>
      </c:layout>
      <c:overlay val="1"/>
      <c:spPr>
        <a:noFill/>
        <a:effectLst/>
      </c:spPr>
    </c:title>
    <c:autoTitleDeleted val="0"/>
    <c:plotArea>
      <c:layout>
        <c:manualLayout>
          <c:layoutTarget val="inner"/>
          <c:xMode val="edge"/>
          <c:yMode val="edge"/>
          <c:x val="0.10038999999999999"/>
          <c:y val="9.5933699999999997E-2"/>
          <c:w val="0.87086799999999998"/>
          <c:h val="0.69610099999999997"/>
        </c:manualLayout>
      </c:layout>
      <c:lineChart>
        <c:grouping val="standard"/>
        <c:varyColors val="0"/>
        <c:ser>
          <c:idx val="0"/>
          <c:order val="0"/>
          <c:tx>
            <c:strRef>
              <c:f>Sheet1!$A$2</c:f>
              <c:strCache>
                <c:ptCount val="1"/>
                <c:pt idx="0">
                  <c:v>Total children in care</c:v>
                </c:pt>
              </c:strCache>
            </c:strRef>
          </c:tx>
          <c:spPr>
            <a:ln w="28575" cap="flat">
              <a:solidFill>
                <a:srgbClr val="5B92C8"/>
              </a:solidFill>
              <a:prstDash val="solid"/>
              <a:round/>
            </a:ln>
            <a:effectLst/>
          </c:spPr>
          <c:marker>
            <c:symbol val="diamond"/>
            <c:size val="6"/>
            <c:spPr>
              <a:solidFill>
                <a:srgbClr val="6095C9"/>
              </a:solidFill>
              <a:ln w="9525" cap="flat">
                <a:solidFill>
                  <a:srgbClr val="5B92C8"/>
                </a:solidFill>
                <a:prstDash val="solid"/>
                <a:round/>
              </a:ln>
              <a:effectLst/>
            </c:spPr>
          </c:marker>
          <c:cat>
            <c:strRef>
              <c:f>Sheet1!$B$1:$J$1</c:f>
              <c:strCache>
                <c:ptCount val="9"/>
                <c:pt idx="0">
                  <c:v>1997</c:v>
                </c:pt>
                <c:pt idx="1">
                  <c:v>1998</c:v>
                </c:pt>
                <c:pt idx="2">
                  <c:v>1999</c:v>
                </c:pt>
                <c:pt idx="3">
                  <c:v>2000</c:v>
                </c:pt>
                <c:pt idx="4">
                  <c:v>2001</c:v>
                </c:pt>
                <c:pt idx="5">
                  <c:v>2002</c:v>
                </c:pt>
                <c:pt idx="6">
                  <c:v>2003</c:v>
                </c:pt>
                <c:pt idx="7">
                  <c:v>2004</c:v>
                </c:pt>
                <c:pt idx="8">
                  <c:v>2007</c:v>
                </c:pt>
              </c:strCache>
            </c:strRef>
          </c:cat>
          <c:val>
            <c:numRef>
              <c:f>Sheet1!$B$2:$J$2</c:f>
              <c:numCache>
                <c:formatCode>General</c:formatCode>
                <c:ptCount val="9"/>
                <c:pt idx="0">
                  <c:v>9210</c:v>
                </c:pt>
                <c:pt idx="1">
                  <c:v>10059</c:v>
                </c:pt>
                <c:pt idx="2">
                  <c:v>9893</c:v>
                </c:pt>
                <c:pt idx="3">
                  <c:v>10235</c:v>
                </c:pt>
                <c:pt idx="4">
                  <c:v>10229</c:v>
                </c:pt>
                <c:pt idx="5">
                  <c:v>9568</c:v>
                </c:pt>
                <c:pt idx="6">
                  <c:v>9189</c:v>
                </c:pt>
                <c:pt idx="7">
                  <c:v>9115</c:v>
                </c:pt>
                <c:pt idx="8">
                  <c:v>9271</c:v>
                </c:pt>
              </c:numCache>
            </c:numRef>
          </c:val>
          <c:smooth val="0"/>
          <c:extLst>
            <c:ext xmlns:c16="http://schemas.microsoft.com/office/drawing/2014/chart" uri="{C3380CC4-5D6E-409C-BE32-E72D297353CC}">
              <c16:uniqueId val="{00000000-02E6-2F48-9955-911324B77ED9}"/>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General" sourceLinked="0"/>
        <c:majorTickMark val="out"/>
        <c:minorTickMark val="none"/>
        <c:tickLblPos val="low"/>
        <c:spPr>
          <a:ln w="9525" cap="flat">
            <a:solidFill>
              <a:srgbClr val="B7B7B7"/>
            </a:solidFill>
            <a:prstDash val="solid"/>
            <a:round/>
          </a:ln>
        </c:spPr>
        <c:txPr>
          <a:bodyPr rot="0"/>
          <a:lstStyle/>
          <a:p>
            <a:pPr>
              <a:defRPr sz="1800" b="0" i="0" u="none" strike="noStrike">
                <a:solidFill>
                  <a:srgbClr val="000000"/>
                </a:solidFill>
                <a:latin typeface="Calibri"/>
              </a:defRPr>
            </a:pPr>
            <a:endParaRPr lang="en-US"/>
          </a:p>
        </c:txPr>
        <c:crossAx val="2094734553"/>
        <c:crosses val="autoZero"/>
        <c:auto val="1"/>
        <c:lblAlgn val="ctr"/>
        <c:lblOffset val="100"/>
        <c:noMultiLvlLbl val="1"/>
      </c:catAx>
      <c:valAx>
        <c:axId val="2094734553"/>
        <c:scaling>
          <c:orientation val="minMax"/>
          <c:min val="2500"/>
        </c:scaling>
        <c:delete val="0"/>
        <c:axPos val="l"/>
        <c:majorGridlines>
          <c:spPr>
            <a:ln w="12700" cap="flat">
              <a:solidFill>
                <a:srgbClr val="B7B7B7"/>
              </a:solidFill>
              <a:prstDash val="solid"/>
              <a:round/>
            </a:ln>
          </c:spPr>
        </c:majorGridlines>
        <c:numFmt formatCode="0" sourceLinked="0"/>
        <c:majorTickMark val="out"/>
        <c:minorTickMark val="none"/>
        <c:tickLblPos val="nextTo"/>
        <c:spPr>
          <a:ln w="9525" cap="flat">
            <a:solidFill>
              <a:srgbClr val="B7B7B7"/>
            </a:solidFill>
            <a:prstDash val="solid"/>
            <a:round/>
          </a:ln>
        </c:spPr>
        <c:txPr>
          <a:bodyPr rot="0"/>
          <a:lstStyle/>
          <a:p>
            <a:pPr>
              <a:defRPr sz="1800" b="0" i="0" u="none" strike="noStrike">
                <a:solidFill>
                  <a:srgbClr val="000000"/>
                </a:solidFill>
                <a:latin typeface="Calibri"/>
              </a:defRPr>
            </a:pPr>
            <a:endParaRPr lang="en-US"/>
          </a:p>
        </c:txPr>
        <c:crossAx val="2094734552"/>
        <c:crosses val="autoZero"/>
        <c:crossBetween val="midCat"/>
        <c:majorUnit val="2125"/>
        <c:minorUnit val="1062.5"/>
      </c:valAx>
      <c:spPr>
        <a:solidFill>
          <a:srgbClr val="FFFFFF"/>
        </a:solidFill>
        <a:ln w="12700" cap="flat">
          <a:noFill/>
          <a:miter lim="400000"/>
        </a:ln>
        <a:effectLst/>
      </c:spPr>
    </c:plotArea>
    <c:legend>
      <c:legendPos val="b"/>
      <c:layout>
        <c:manualLayout>
          <c:xMode val="edge"/>
          <c:yMode val="edge"/>
          <c:x val="8.9366299999999996E-2"/>
          <c:y val="0.93953299999999995"/>
          <c:w val="0.844804"/>
          <c:h val="6.0466899999999997E-2"/>
        </c:manualLayout>
      </c:layout>
      <c:overlay val="1"/>
      <c:spPr>
        <a:noFill/>
        <a:ln w="9525" cap="flat">
          <a:noFill/>
          <a:round/>
        </a:ln>
        <a:effectLst/>
      </c:spPr>
      <c:txPr>
        <a:bodyPr rot="0"/>
        <a:lstStyle/>
        <a:p>
          <a:pPr>
            <a:defRPr sz="1800" b="0" i="0" u="none" strike="noStrike">
              <a:solidFill>
                <a:srgbClr val="000000"/>
              </a:solidFill>
              <a:latin typeface="Calibri"/>
            </a:defRPr>
          </a:pPr>
          <a:endParaRPr lang="en-US"/>
        </a:p>
      </c:txPr>
    </c:legend>
    <c:plotVisOnly val="1"/>
    <c:dispBlanksAs val="gap"/>
    <c:showDLblsOverMax val="1"/>
  </c:chart>
  <c:spPr>
    <a:noFill/>
    <a:ln>
      <a:noFill/>
    </a:ln>
    <a:effectLst/>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0128"/>
          <c:y val="6.8135200000000007E-2"/>
          <c:w val="0.89371999999999996"/>
          <c:h val="0.88299099999999997"/>
        </c:manualLayout>
      </c:layout>
      <c:barChart>
        <c:barDir val="col"/>
        <c:grouping val="stacked"/>
        <c:varyColors val="0"/>
        <c:ser>
          <c:idx val="0"/>
          <c:order val="0"/>
          <c:tx>
            <c:strRef>
              <c:f>Sheet1!$A$2</c:f>
              <c:strCache>
                <c:ptCount val="1"/>
                <c:pt idx="0">
                  <c:v>Homeless Studies</c:v>
                </c:pt>
              </c:strCache>
            </c:strRef>
          </c:tx>
          <c:spPr>
            <a:gradFill flip="none" rotWithShape="1">
              <a:gsLst>
                <a:gs pos="0">
                  <a:srgbClr val="941100"/>
                </a:gs>
                <a:gs pos="100000">
                  <a:srgbClr val="58596B"/>
                </a:gs>
              </a:gsLst>
              <a:lin ang="5400000" scaled="0"/>
            </a:gradFill>
            <a:ln w="9525" cap="flat">
              <a:solidFill>
                <a:srgbClr val="000000"/>
              </a:solidFill>
              <a:prstDash val="solid"/>
              <a:round/>
            </a:ln>
            <a:effectLst>
              <a:outerShdw blurRad="38100" dist="12700" dir="5400000" algn="tl">
                <a:srgbClr val="000000">
                  <a:alpha val="50000"/>
                </a:srgbClr>
              </a:outerShdw>
            </a:effectLst>
          </c:spPr>
          <c:invertIfNegative val="0"/>
          <c:cat>
            <c:strRef>
              <c:f>Sheet1!$B$1:$C$1</c:f>
              <c:strCache>
                <c:ptCount val="2"/>
                <c:pt idx="0">
                  <c:v>BCHOHS</c:v>
                </c:pt>
                <c:pt idx="1">
                  <c:v>Homeless Studies a</c:v>
                </c:pt>
              </c:strCache>
            </c:strRef>
          </c:cat>
          <c:val>
            <c:numRef>
              <c:f>Sheet1!$B$2:$C$2</c:f>
              <c:numCache>
                <c:formatCode>General</c:formatCode>
                <c:ptCount val="2"/>
                <c:pt idx="0">
                  <c:v>0.46</c:v>
                </c:pt>
                <c:pt idx="1">
                  <c:v>0.2</c:v>
                </c:pt>
              </c:numCache>
            </c:numRef>
          </c:val>
          <c:extLst>
            <c:ext xmlns:c16="http://schemas.microsoft.com/office/drawing/2014/chart" uri="{C3380CC4-5D6E-409C-BE32-E72D297353CC}">
              <c16:uniqueId val="{00000000-B277-8340-B759-2B40FFA442EB}"/>
            </c:ext>
          </c:extLst>
        </c:ser>
        <c:ser>
          <c:idx val="1"/>
          <c:order val="1"/>
          <c:tx>
            <c:strRef>
              <c:f>Sheet1!$A$3</c:f>
              <c:strCache>
                <c:ptCount val="1"/>
                <c:pt idx="0">
                  <c:v>BCHOHS </c:v>
                </c:pt>
              </c:strCache>
            </c:strRef>
          </c:tx>
          <c:spPr>
            <a:gradFill flip="none" rotWithShape="1">
              <a:gsLst>
                <a:gs pos="0">
                  <a:srgbClr val="0433FF"/>
                </a:gs>
                <a:gs pos="100000">
                  <a:srgbClr val="929292"/>
                </a:gs>
              </a:gsLst>
              <a:lin ang="5400000" scaled="0"/>
            </a:gradFill>
            <a:ln w="9525" cap="flat">
              <a:solidFill>
                <a:srgbClr val="000000"/>
              </a:solidFill>
              <a:prstDash val="solid"/>
              <a:round/>
            </a:ln>
            <a:effectLst>
              <a:outerShdw blurRad="38100" dist="12700" dir="5400000" algn="tl">
                <a:srgbClr val="000000">
                  <a:alpha val="50000"/>
                </a:srgbClr>
              </a:outerShdw>
            </a:effectLst>
          </c:spPr>
          <c:invertIfNegative val="0"/>
          <c:cat>
            <c:strRef>
              <c:f>Sheet1!$B$1:$C$1</c:f>
              <c:strCache>
                <c:ptCount val="2"/>
                <c:pt idx="0">
                  <c:v>BCHOHS</c:v>
                </c:pt>
                <c:pt idx="1">
                  <c:v>Homeless Studies a</c:v>
                </c:pt>
              </c:strCache>
            </c:strRef>
          </c:cat>
          <c:val>
            <c:numRef>
              <c:f>Sheet1!$B$3:$C$3</c:f>
              <c:numCache>
                <c:formatCode>General</c:formatCode>
                <c:ptCount val="2"/>
                <c:pt idx="1">
                  <c:v>0.19</c:v>
                </c:pt>
              </c:numCache>
            </c:numRef>
          </c:val>
          <c:extLst>
            <c:ext xmlns:c16="http://schemas.microsoft.com/office/drawing/2014/chart" uri="{C3380CC4-5D6E-409C-BE32-E72D297353CC}">
              <c16:uniqueId val="{00000001-B277-8340-B759-2B40FFA442EB}"/>
            </c:ext>
          </c:extLst>
        </c:ser>
        <c:dLbls>
          <c:showLegendKey val="0"/>
          <c:showVal val="0"/>
          <c:showCatName val="0"/>
          <c:showSerName val="0"/>
          <c:showPercent val="0"/>
          <c:showBubbleSize val="0"/>
        </c:dLbls>
        <c:gapWidth val="150"/>
        <c:overlap val="100"/>
        <c:axId val="2094734552"/>
        <c:axId val="2094734553"/>
      </c:barChart>
      <c:catAx>
        <c:axId val="2094734552"/>
        <c:scaling>
          <c:orientation val="minMax"/>
        </c:scaling>
        <c:delete val="0"/>
        <c:axPos val="b"/>
        <c:numFmt formatCode="General" sourceLinked="0"/>
        <c:majorTickMark val="out"/>
        <c:minorTickMark val="none"/>
        <c:tickLblPos val="none"/>
        <c:spPr>
          <a:ln w="9525" cap="flat">
            <a:solidFill>
              <a:srgbClr val="B7B7B7"/>
            </a:solidFill>
            <a:prstDash val="solid"/>
            <a:round/>
          </a:ln>
        </c:spPr>
        <c:txPr>
          <a:bodyPr rot="0"/>
          <a:lstStyle/>
          <a:p>
            <a:pPr>
              <a:defRPr sz="1800" b="0" i="0" u="none" strike="noStrike">
                <a:solidFill>
                  <a:srgbClr val="000000"/>
                </a:solidFill>
                <a:latin typeface="Gill Sans"/>
              </a:defRPr>
            </a:pPr>
            <a:endParaRPr lang="en-US"/>
          </a:p>
        </c:txPr>
        <c:crossAx val="2094734553"/>
        <c:crosses val="autoZero"/>
        <c:auto val="1"/>
        <c:lblAlgn val="ctr"/>
        <c:lblOffset val="100"/>
        <c:noMultiLvlLbl val="1"/>
      </c:catAx>
      <c:valAx>
        <c:axId val="2094734553"/>
        <c:scaling>
          <c:orientation val="minMax"/>
          <c:max val="1"/>
          <c:min val="0"/>
        </c:scaling>
        <c:delete val="0"/>
        <c:axPos val="l"/>
        <c:majorGridlines>
          <c:spPr>
            <a:ln w="12700" cap="flat">
              <a:solidFill>
                <a:srgbClr val="B7B7B7"/>
              </a:solidFill>
              <a:prstDash val="solid"/>
              <a:round/>
            </a:ln>
          </c:spPr>
        </c:majorGridlines>
        <c:numFmt formatCode="#,##0%" sourceLinked="0"/>
        <c:majorTickMark val="out"/>
        <c:minorTickMark val="none"/>
        <c:tickLblPos val="nextTo"/>
        <c:spPr>
          <a:ln w="9525" cap="flat">
            <a:solidFill>
              <a:srgbClr val="B7B7B7"/>
            </a:solidFill>
            <a:prstDash val="solid"/>
            <a:round/>
          </a:ln>
        </c:spPr>
        <c:txPr>
          <a:bodyPr rot="0"/>
          <a:lstStyle/>
          <a:p>
            <a:pPr>
              <a:defRPr sz="1800" b="0" i="0" u="none" strike="noStrike">
                <a:solidFill>
                  <a:srgbClr val="000000"/>
                </a:solidFill>
                <a:latin typeface="Gill Sans"/>
              </a:defRPr>
            </a:pPr>
            <a:endParaRPr lang="en-US"/>
          </a:p>
        </c:txPr>
        <c:crossAx val="2094734552"/>
        <c:crosses val="autoZero"/>
        <c:crossBetween val="between"/>
        <c:majorUnit val="0.1"/>
        <c:minorUnit val="0.0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9.5952300000000004E-2"/>
          <c:y val="6.5179600000000004E-2"/>
          <c:w val="0.85473600000000005"/>
          <c:h val="0.84414599999999995"/>
        </c:manualLayout>
      </c:layout>
      <c:barChart>
        <c:barDir val="col"/>
        <c:grouping val="clustered"/>
        <c:varyColors val="0"/>
        <c:ser>
          <c:idx val="0"/>
          <c:order val="0"/>
          <c:tx>
            <c:strRef>
              <c:f>Sheet1!$A$2</c:f>
              <c:strCache>
                <c:ptCount val="1"/>
                <c:pt idx="0">
                  <c:v>Homeless Studies</c:v>
                </c:pt>
              </c:strCache>
            </c:strRef>
          </c:tx>
          <c:spPr>
            <a:gradFill flip="none" rotWithShape="1">
              <a:gsLst>
                <a:gs pos="0">
                  <a:srgbClr val="941100"/>
                </a:gs>
                <a:gs pos="100000">
                  <a:srgbClr val="58596B"/>
                </a:gs>
              </a:gsLst>
              <a:lin ang="5400000" scaled="0"/>
            </a:gradFill>
            <a:ln w="9525" cap="flat">
              <a:noFill/>
              <a:round/>
            </a:ln>
            <a:effectLst>
              <a:outerShdw blurRad="38100" dist="12700" dir="5400000" algn="tl">
                <a:srgbClr val="000000">
                  <a:alpha val="50000"/>
                </a:srgbClr>
              </a:outerShdw>
            </a:effectLst>
          </c:spPr>
          <c:invertIfNegative val="0"/>
          <c:cat>
            <c:strRef>
              <c:f>Sheet1!$B$1:$B$1</c:f>
              <c:strCache>
                <c:ptCount val="1"/>
                <c:pt idx="0">
                  <c:v>Homeless Studies</c:v>
                </c:pt>
              </c:strCache>
            </c:strRef>
          </c:cat>
          <c:val>
            <c:numRef>
              <c:f>Sheet1!$B$2:$B$2</c:f>
              <c:numCache>
                <c:formatCode>General</c:formatCode>
                <c:ptCount val="1"/>
                <c:pt idx="0">
                  <c:v>0.39</c:v>
                </c:pt>
              </c:numCache>
            </c:numRef>
          </c:val>
          <c:extLst>
            <c:ext xmlns:c16="http://schemas.microsoft.com/office/drawing/2014/chart" uri="{C3380CC4-5D6E-409C-BE32-E72D297353CC}">
              <c16:uniqueId val="{00000000-8C47-7F40-AD9C-AAEFA937EAC4}"/>
            </c:ext>
          </c:extLst>
        </c:ser>
        <c:ser>
          <c:idx val="1"/>
          <c:order val="1"/>
          <c:tx>
            <c:strRef>
              <c:f>Sheet1!$A$3</c:f>
              <c:strCache>
                <c:ptCount val="1"/>
                <c:pt idx="0">
                  <c:v>BCHOHS</c:v>
                </c:pt>
              </c:strCache>
            </c:strRef>
          </c:tx>
          <c:spPr>
            <a:gradFill flip="none" rotWithShape="1">
              <a:gsLst>
                <a:gs pos="0">
                  <a:srgbClr val="0433FF"/>
                </a:gs>
                <a:gs pos="100000">
                  <a:srgbClr val="929292"/>
                </a:gs>
              </a:gsLst>
              <a:lin ang="5400000" scaled="0"/>
            </a:gradFill>
            <a:ln w="9525" cap="flat">
              <a:solidFill>
                <a:srgbClr val="000000"/>
              </a:solidFill>
              <a:prstDash val="solid"/>
              <a:round/>
            </a:ln>
            <a:effectLst>
              <a:outerShdw blurRad="38100" dist="12700" dir="5400000" algn="tl">
                <a:srgbClr val="000000">
                  <a:alpha val="50000"/>
                </a:srgbClr>
              </a:outerShdw>
            </a:effectLst>
          </c:spPr>
          <c:invertIfNegative val="0"/>
          <c:cat>
            <c:strRef>
              <c:f>Sheet1!$B$1:$B$1</c:f>
              <c:strCache>
                <c:ptCount val="1"/>
                <c:pt idx="0">
                  <c:v>Homeless Studies</c:v>
                </c:pt>
              </c:strCache>
            </c:strRef>
          </c:cat>
          <c:val>
            <c:numRef>
              <c:f>Sheet1!$B$3:$B$3</c:f>
              <c:numCache>
                <c:formatCode>General</c:formatCode>
                <c:ptCount val="1"/>
                <c:pt idx="0">
                  <c:v>0.46</c:v>
                </c:pt>
              </c:numCache>
            </c:numRef>
          </c:val>
          <c:extLst>
            <c:ext xmlns:c16="http://schemas.microsoft.com/office/drawing/2014/chart" uri="{C3380CC4-5D6E-409C-BE32-E72D297353CC}">
              <c16:uniqueId val="{00000001-8C47-7F40-AD9C-AAEFA937EAC4}"/>
            </c:ext>
          </c:extLst>
        </c:ser>
        <c:ser>
          <c:idx val="2"/>
          <c:order val="2"/>
          <c:tx>
            <c:strRef>
              <c:f>Sheet1!$A$4</c:f>
              <c:strCache>
                <c:ptCount val="1"/>
                <c:pt idx="0">
                  <c:v>Non-Aboriginal</c:v>
                </c:pt>
              </c:strCache>
            </c:strRef>
          </c:tx>
          <c:spPr>
            <a:gradFill flip="none" rotWithShape="1">
              <a:gsLst>
                <a:gs pos="0">
                  <a:srgbClr val="FFFFFF"/>
                </a:gs>
                <a:gs pos="100000">
                  <a:srgbClr val="929292"/>
                </a:gs>
              </a:gsLst>
              <a:lin ang="5400000" scaled="0"/>
            </a:gradFill>
            <a:ln w="9525" cap="flat">
              <a:solidFill>
                <a:srgbClr val="000000"/>
              </a:solidFill>
              <a:prstDash val="solid"/>
              <a:round/>
            </a:ln>
            <a:effectLst>
              <a:outerShdw blurRad="38100" dist="12700" dir="5400000" algn="tl">
                <a:srgbClr val="000000">
                  <a:alpha val="50000"/>
                </a:srgbClr>
              </a:outerShdw>
            </a:effectLst>
          </c:spPr>
          <c:invertIfNegative val="0"/>
          <c:cat>
            <c:strRef>
              <c:f>Sheet1!$B$1:$B$1</c:f>
              <c:strCache>
                <c:ptCount val="1"/>
                <c:pt idx="0">
                  <c:v>Homeless Studies</c:v>
                </c:pt>
              </c:strCache>
            </c:strRef>
          </c:cat>
          <c:val>
            <c:numRef>
              <c:f>Sheet1!$B$4:$B$4</c:f>
              <c:numCache>
                <c:formatCode>General</c:formatCode>
                <c:ptCount val="1"/>
                <c:pt idx="0">
                  <c:v>0.28999999999999998</c:v>
                </c:pt>
              </c:numCache>
            </c:numRef>
          </c:val>
          <c:extLst>
            <c:ext xmlns:c16="http://schemas.microsoft.com/office/drawing/2014/chart" uri="{C3380CC4-5D6E-409C-BE32-E72D297353CC}">
              <c16:uniqueId val="{00000002-8C47-7F40-AD9C-AAEFA937EAC4}"/>
            </c:ext>
          </c:extLst>
        </c:ser>
        <c:ser>
          <c:idx val="3"/>
          <c:order val="3"/>
          <c:tx>
            <c:strRef>
              <c:f>Sheet1!$A$5</c:f>
              <c:strCache>
                <c:ptCount val="1"/>
                <c:pt idx="0">
                  <c:v>Aboriginal</c:v>
                </c:pt>
              </c:strCache>
            </c:strRef>
          </c:tx>
          <c:spPr>
            <a:gradFill flip="none" rotWithShape="1">
              <a:gsLst>
                <a:gs pos="0">
                  <a:srgbClr val="009051"/>
                </a:gs>
                <a:gs pos="100000">
                  <a:srgbClr val="929292"/>
                </a:gs>
              </a:gsLst>
              <a:lin ang="5400000" scaled="0"/>
            </a:gradFill>
            <a:ln w="9525" cap="flat">
              <a:solidFill>
                <a:srgbClr val="000000"/>
              </a:solidFill>
              <a:prstDash val="solid"/>
              <a:round/>
            </a:ln>
            <a:effectLst>
              <a:outerShdw blurRad="38100" dist="12700" dir="5400000" algn="tl">
                <a:srgbClr val="000000">
                  <a:alpha val="50000"/>
                </a:srgbClr>
              </a:outerShdw>
            </a:effectLst>
          </c:spPr>
          <c:invertIfNegative val="0"/>
          <c:cat>
            <c:strRef>
              <c:f>Sheet1!$B$1:$B$1</c:f>
              <c:strCache>
                <c:ptCount val="1"/>
                <c:pt idx="0">
                  <c:v>Homeless Studies</c:v>
                </c:pt>
              </c:strCache>
            </c:strRef>
          </c:cat>
          <c:val>
            <c:numRef>
              <c:f>Sheet1!$B$5:$B$5</c:f>
              <c:numCache>
                <c:formatCode>General</c:formatCode>
                <c:ptCount val="1"/>
                <c:pt idx="0">
                  <c:v>0.7</c:v>
                </c:pt>
              </c:numCache>
            </c:numRef>
          </c:val>
          <c:extLst>
            <c:ext xmlns:c16="http://schemas.microsoft.com/office/drawing/2014/chart" uri="{C3380CC4-5D6E-409C-BE32-E72D297353CC}">
              <c16:uniqueId val="{00000003-8C47-7F40-AD9C-AAEFA937EAC4}"/>
            </c:ext>
          </c:extLst>
        </c:ser>
        <c:dLbls>
          <c:showLegendKey val="0"/>
          <c:showVal val="0"/>
          <c:showCatName val="0"/>
          <c:showSerName val="0"/>
          <c:showPercent val="0"/>
          <c:showBubbleSize val="0"/>
        </c:dLbls>
        <c:gapWidth val="170"/>
        <c:overlap val="-60"/>
        <c:axId val="2094734552"/>
        <c:axId val="2094734553"/>
      </c:barChart>
      <c:catAx>
        <c:axId val="2094734552"/>
        <c:scaling>
          <c:orientation val="minMax"/>
        </c:scaling>
        <c:delete val="0"/>
        <c:axPos val="b"/>
        <c:numFmt formatCode="General" sourceLinked="0"/>
        <c:majorTickMark val="out"/>
        <c:minorTickMark val="none"/>
        <c:tickLblPos val="none"/>
        <c:spPr>
          <a:ln w="9525" cap="flat">
            <a:solidFill>
              <a:srgbClr val="B7B7B7"/>
            </a:solidFill>
            <a:prstDash val="solid"/>
            <a:round/>
          </a:ln>
        </c:spPr>
        <c:txPr>
          <a:bodyPr rot="0"/>
          <a:lstStyle/>
          <a:p>
            <a:pPr>
              <a:defRPr sz="1800" b="0" i="0" u="none" strike="noStrike">
                <a:solidFill>
                  <a:srgbClr val="000000"/>
                </a:solidFill>
                <a:latin typeface="Gill Sans"/>
              </a:defRPr>
            </a:pPr>
            <a:endParaRPr lang="en-US"/>
          </a:p>
        </c:txPr>
        <c:crossAx val="2094734553"/>
        <c:crosses val="autoZero"/>
        <c:auto val="1"/>
        <c:lblAlgn val="ctr"/>
        <c:lblOffset val="100"/>
        <c:noMultiLvlLbl val="1"/>
      </c:catAx>
      <c:valAx>
        <c:axId val="2094734553"/>
        <c:scaling>
          <c:orientation val="minMax"/>
          <c:max val="1"/>
          <c:min val="0"/>
        </c:scaling>
        <c:delete val="0"/>
        <c:axPos val="l"/>
        <c:majorGridlines>
          <c:spPr>
            <a:ln w="12700" cap="flat">
              <a:solidFill>
                <a:srgbClr val="B7B7B7"/>
              </a:solidFill>
              <a:prstDash val="solid"/>
              <a:round/>
            </a:ln>
          </c:spPr>
        </c:majorGridlines>
        <c:numFmt formatCode="#,##0%" sourceLinked="0"/>
        <c:majorTickMark val="out"/>
        <c:minorTickMark val="none"/>
        <c:tickLblPos val="nextTo"/>
        <c:spPr>
          <a:ln w="9525" cap="flat">
            <a:solidFill>
              <a:srgbClr val="B7B7B7"/>
            </a:solidFill>
            <a:prstDash val="solid"/>
            <a:round/>
          </a:ln>
        </c:spPr>
        <c:txPr>
          <a:bodyPr rot="0"/>
          <a:lstStyle/>
          <a:p>
            <a:pPr>
              <a:defRPr sz="1800" b="0" i="0" u="none" strike="noStrike">
                <a:solidFill>
                  <a:srgbClr val="000000"/>
                </a:solidFill>
                <a:latin typeface="Gill Sans"/>
              </a:defRPr>
            </a:pPr>
            <a:endParaRPr lang="en-US"/>
          </a:p>
        </c:txPr>
        <c:crossAx val="2094734552"/>
        <c:crosses val="autoZero"/>
        <c:crossBetween val="between"/>
        <c:majorUnit val="0.1"/>
        <c:minorUnit val="0.05"/>
      </c:valAx>
      <c:spPr>
        <a:noFill/>
        <a:ln w="12700" cap="flat">
          <a:noFill/>
          <a:miter lim="400000"/>
        </a:ln>
        <a:effectLst/>
      </c:spPr>
    </c:plotArea>
    <c:legend>
      <c:legendPos val="b"/>
      <c:layout>
        <c:manualLayout>
          <c:xMode val="edge"/>
          <c:yMode val="edge"/>
          <c:x val="4.6640599999999997E-2"/>
          <c:y val="0.93473600000000001"/>
          <c:w val="0.95335899999999996"/>
          <c:h val="6.52644E-2"/>
        </c:manualLayout>
      </c:layout>
      <c:overlay val="1"/>
      <c:spPr>
        <a:noFill/>
        <a:ln w="9525" cap="flat">
          <a:noFill/>
          <a:round/>
        </a:ln>
        <a:effectLst/>
      </c:spPr>
      <c:txPr>
        <a:bodyPr rot="0"/>
        <a:lstStyle/>
        <a:p>
          <a:pPr>
            <a:defRPr sz="1500" b="0" i="0" u="none" strike="noStrike">
              <a:solidFill>
                <a:srgbClr val="000000"/>
              </a:solidFill>
              <a:latin typeface="Gill Sans"/>
            </a:defRPr>
          </a:pPr>
          <a:endParaRPr lang="en-US"/>
        </a:p>
      </c:txPr>
    </c:legend>
    <c:plotVisOnly val="1"/>
    <c:dispBlanksAs val="gap"/>
    <c:showDLblsOverMax val="1"/>
  </c:chart>
  <c:spPr>
    <a:noFill/>
    <a:ln>
      <a:noFill/>
    </a:ln>
    <a:effectLst/>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210705"/>
          <c:y val="5.3674100000000002E-2"/>
          <c:w val="0.74687999999999999"/>
          <c:h val="0.75171699999999997"/>
        </c:manualLayout>
      </c:layout>
      <c:barChart>
        <c:barDir val="bar"/>
        <c:grouping val="clustered"/>
        <c:varyColors val="0"/>
        <c:ser>
          <c:idx val="0"/>
          <c:order val="0"/>
          <c:tx>
            <c:strRef>
              <c:f>Sheet1!$B$1</c:f>
              <c:strCache>
                <c:ptCount val="1"/>
                <c:pt idx="0">
                  <c:v>Child Welfare </c:v>
                </c:pt>
              </c:strCache>
            </c:strRef>
          </c:tx>
          <c:spPr>
            <a:blipFill rotWithShape="1">
              <a:blip xmlns:r="http://schemas.openxmlformats.org/officeDocument/2006/relationships" r:embed="rId1"/>
              <a:srcRect/>
              <a:stretch>
                <a:fillRect/>
              </a:stretch>
            </a:blipFill>
            <a:ln w="9525" cap="flat">
              <a:noFill/>
              <a:round/>
            </a:ln>
            <a:effectLst/>
          </c:spPr>
          <c:invertIfNegative val="0"/>
          <c:pictureOptions>
            <c:pictureFormat val="stretch"/>
          </c:pictureOptions>
          <c:dLbls>
            <c:numFmt formatCode="#,##0%" sourceLinked="0"/>
            <c:spPr>
              <a:noFill/>
              <a:ln>
                <a:noFill/>
              </a:ln>
              <a:effectLst/>
            </c:spPr>
            <c:txPr>
              <a:bodyPr/>
              <a:lstStyle/>
              <a:p>
                <a:pPr>
                  <a:defRPr sz="1600" b="0" i="0" u="none" strike="noStrike">
                    <a:solidFill>
                      <a:srgbClr val="000000"/>
                    </a:solidFill>
                    <a:latin typeface="Calibri"/>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Alcohol*</c:v>
                </c:pt>
                <c:pt idx="1">
                  <c:v>Cannabis*</c:v>
                </c:pt>
                <c:pt idx="2">
                  <c:v>Crack</c:v>
                </c:pt>
                <c:pt idx="3">
                  <c:v>Heroin</c:v>
                </c:pt>
                <c:pt idx="4">
                  <c:v>Cocaine</c:v>
                </c:pt>
                <c:pt idx="5">
                  <c:v>Illicit Opioids</c:v>
                </c:pt>
                <c:pt idx="6">
                  <c:v>Crystal Meth</c:v>
                </c:pt>
              </c:strCache>
            </c:strRef>
          </c:cat>
          <c:val>
            <c:numRef>
              <c:f>Sheet1!$B$2:$B$8</c:f>
              <c:numCache>
                <c:formatCode>General</c:formatCode>
                <c:ptCount val="7"/>
                <c:pt idx="0">
                  <c:v>0.37</c:v>
                </c:pt>
                <c:pt idx="1">
                  <c:v>0.38</c:v>
                </c:pt>
                <c:pt idx="2">
                  <c:v>0.24</c:v>
                </c:pt>
                <c:pt idx="3">
                  <c:v>0.11</c:v>
                </c:pt>
                <c:pt idx="4">
                  <c:v>7.0000000000000007E-2</c:v>
                </c:pt>
                <c:pt idx="5">
                  <c:v>0.06</c:v>
                </c:pt>
                <c:pt idx="6">
                  <c:v>0.05</c:v>
                </c:pt>
              </c:numCache>
            </c:numRef>
          </c:val>
          <c:extLst>
            <c:ext xmlns:c16="http://schemas.microsoft.com/office/drawing/2014/chart" uri="{C3380CC4-5D6E-409C-BE32-E72D297353CC}">
              <c16:uniqueId val="{00000000-30A0-5947-B3D2-306B84E048C3}"/>
            </c:ext>
          </c:extLst>
        </c:ser>
        <c:ser>
          <c:idx val="1"/>
          <c:order val="1"/>
          <c:tx>
            <c:strRef>
              <c:f>Sheet1!$C$1</c:f>
              <c:strCache>
                <c:ptCount val="1"/>
                <c:pt idx="0">
                  <c:v>No Child Welfare</c:v>
                </c:pt>
              </c:strCache>
            </c:strRef>
          </c:tx>
          <c:spPr>
            <a:blipFill rotWithShape="1">
              <a:blip xmlns:r="http://schemas.openxmlformats.org/officeDocument/2006/relationships" r:embed="rId2"/>
              <a:srcRect/>
              <a:stretch>
                <a:fillRect/>
              </a:stretch>
            </a:blipFill>
            <a:ln w="9525" cap="flat">
              <a:noFill/>
              <a:round/>
            </a:ln>
            <a:effectLst/>
          </c:spPr>
          <c:invertIfNegative val="0"/>
          <c:pictureOptions>
            <c:pictureFormat val="stretch"/>
          </c:pictureOptions>
          <c:dLbls>
            <c:numFmt formatCode="#,##0%" sourceLinked="0"/>
            <c:spPr>
              <a:noFill/>
              <a:ln>
                <a:noFill/>
              </a:ln>
              <a:effectLst/>
            </c:spPr>
            <c:txPr>
              <a:bodyPr/>
              <a:lstStyle/>
              <a:p>
                <a:pPr>
                  <a:defRPr sz="1600" b="0" i="0" u="none" strike="noStrike">
                    <a:solidFill>
                      <a:srgbClr val="000000"/>
                    </a:solidFill>
                    <a:latin typeface="Calibri"/>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Alcohol*</c:v>
                </c:pt>
                <c:pt idx="1">
                  <c:v>Cannabis*</c:v>
                </c:pt>
                <c:pt idx="2">
                  <c:v>Crack</c:v>
                </c:pt>
                <c:pt idx="3">
                  <c:v>Heroin</c:v>
                </c:pt>
                <c:pt idx="4">
                  <c:v>Cocaine</c:v>
                </c:pt>
                <c:pt idx="5">
                  <c:v>Illicit Opioids</c:v>
                </c:pt>
                <c:pt idx="6">
                  <c:v>Crystal Meth</c:v>
                </c:pt>
              </c:strCache>
            </c:strRef>
          </c:cat>
          <c:val>
            <c:numRef>
              <c:f>Sheet1!$C$2:$C$8</c:f>
              <c:numCache>
                <c:formatCode>General</c:formatCode>
                <c:ptCount val="7"/>
                <c:pt idx="0">
                  <c:v>0.27</c:v>
                </c:pt>
                <c:pt idx="1">
                  <c:v>0.26</c:v>
                </c:pt>
                <c:pt idx="2">
                  <c:v>0.3</c:v>
                </c:pt>
                <c:pt idx="3">
                  <c:v>0.16</c:v>
                </c:pt>
                <c:pt idx="4">
                  <c:v>0.12</c:v>
                </c:pt>
                <c:pt idx="5">
                  <c:v>0.08</c:v>
                </c:pt>
                <c:pt idx="6">
                  <c:v>7.0000000000000007E-2</c:v>
                </c:pt>
              </c:numCache>
            </c:numRef>
          </c:val>
          <c:extLst>
            <c:ext xmlns:c16="http://schemas.microsoft.com/office/drawing/2014/chart" uri="{C3380CC4-5D6E-409C-BE32-E72D297353CC}">
              <c16:uniqueId val="{00000001-30A0-5947-B3D2-306B84E048C3}"/>
            </c:ext>
          </c:extLst>
        </c:ser>
        <c:dLbls>
          <c:showLegendKey val="0"/>
          <c:showVal val="0"/>
          <c:showCatName val="0"/>
          <c:showSerName val="0"/>
          <c:showPercent val="0"/>
          <c:showBubbleSize val="0"/>
        </c:dLbls>
        <c:gapWidth val="80"/>
        <c:axId val="2094734552"/>
        <c:axId val="2094734553"/>
      </c:barChart>
      <c:catAx>
        <c:axId val="2094734552"/>
        <c:scaling>
          <c:orientation val="maxMin"/>
        </c:scaling>
        <c:delete val="0"/>
        <c:axPos val="l"/>
        <c:numFmt formatCode="General" sourceLinked="0"/>
        <c:majorTickMark val="out"/>
        <c:minorTickMark val="none"/>
        <c:tickLblPos val="nextTo"/>
        <c:spPr>
          <a:ln w="9525" cap="flat">
            <a:solidFill>
              <a:srgbClr val="B7B7B7"/>
            </a:solidFill>
            <a:prstDash val="solid"/>
            <a:round/>
          </a:ln>
        </c:spPr>
        <c:txPr>
          <a:bodyPr rot="0"/>
          <a:lstStyle/>
          <a:p>
            <a:pPr>
              <a:defRPr sz="1800" b="0" i="0" u="none" strike="noStrike">
                <a:solidFill>
                  <a:srgbClr val="000000"/>
                </a:solidFill>
                <a:latin typeface="Calibri"/>
              </a:defRPr>
            </a:pPr>
            <a:endParaRPr lang="en-US"/>
          </a:p>
        </c:txPr>
        <c:crossAx val="2094734553"/>
        <c:crosses val="autoZero"/>
        <c:auto val="1"/>
        <c:lblAlgn val="ctr"/>
        <c:lblOffset val="100"/>
        <c:noMultiLvlLbl val="1"/>
      </c:catAx>
      <c:valAx>
        <c:axId val="2094734553"/>
        <c:scaling>
          <c:orientation val="minMax"/>
          <c:max val="1"/>
        </c:scaling>
        <c:delete val="0"/>
        <c:axPos val="t"/>
        <c:majorGridlines>
          <c:spPr>
            <a:ln w="12700" cap="flat">
              <a:solidFill>
                <a:srgbClr val="B7B7B7"/>
              </a:solidFill>
              <a:prstDash val="solid"/>
              <a:round/>
            </a:ln>
          </c:spPr>
        </c:majorGridlines>
        <c:numFmt formatCode="#,##0%" sourceLinked="0"/>
        <c:majorTickMark val="out"/>
        <c:minorTickMark val="none"/>
        <c:tickLblPos val="high"/>
        <c:spPr>
          <a:ln w="9525" cap="flat">
            <a:solidFill>
              <a:srgbClr val="B7B7B7"/>
            </a:solidFill>
            <a:prstDash val="solid"/>
            <a:round/>
          </a:ln>
        </c:spPr>
        <c:txPr>
          <a:bodyPr rot="0"/>
          <a:lstStyle/>
          <a:p>
            <a:pPr>
              <a:defRPr sz="1800" b="0" i="0" u="none" strike="noStrike">
                <a:solidFill>
                  <a:srgbClr val="000000"/>
                </a:solidFill>
                <a:latin typeface="Gill Sans"/>
              </a:defRPr>
            </a:pPr>
            <a:endParaRPr lang="en-US"/>
          </a:p>
        </c:txPr>
        <c:crossAx val="2094734552"/>
        <c:crosses val="autoZero"/>
        <c:crossBetween val="between"/>
        <c:majorUnit val="0.2"/>
        <c:minorUnit val="0.1"/>
      </c:valAx>
      <c:spPr>
        <a:noFill/>
        <a:ln w="12700" cap="flat">
          <a:noFill/>
          <a:miter lim="400000"/>
        </a:ln>
        <a:effectLst/>
      </c:spPr>
    </c:plotArea>
    <c:legend>
      <c:legendPos val="b"/>
      <c:layout>
        <c:manualLayout>
          <c:xMode val="edge"/>
          <c:yMode val="edge"/>
          <c:x val="0.27709400000000001"/>
          <c:y val="0.93382600000000004"/>
          <c:w val="0.72290600000000005"/>
          <c:h val="6.61741E-2"/>
        </c:manualLayout>
      </c:layout>
      <c:overlay val="1"/>
      <c:spPr>
        <a:noFill/>
        <a:ln w="9525" cap="flat">
          <a:noFill/>
          <a:round/>
        </a:ln>
        <a:effectLst/>
      </c:spPr>
      <c:txPr>
        <a:bodyPr rot="0"/>
        <a:lstStyle/>
        <a:p>
          <a:pPr>
            <a:defRPr sz="1800" b="0" i="0" u="none" strike="noStrike">
              <a:solidFill>
                <a:srgbClr val="000000"/>
              </a:solidFill>
              <a:latin typeface="Gill Sans"/>
            </a:defRPr>
          </a:pPr>
          <a:endParaRPr lang="en-US"/>
        </a:p>
      </c:txPr>
    </c:legend>
    <c:plotVisOnly val="1"/>
    <c:dispBlanksAs val="gap"/>
    <c:showDLblsOverMax val="1"/>
  </c:chart>
  <c:spPr>
    <a:noFill/>
    <a:ln>
      <a:noFill/>
    </a:ln>
    <a:effectLst/>
  </c:sp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33090599999999998"/>
          <c:y val="5.0329499999999999E-2"/>
          <c:w val="0.63821000000000006"/>
          <c:h val="0.75922000000000001"/>
        </c:manualLayout>
      </c:layout>
      <c:barChart>
        <c:barDir val="bar"/>
        <c:grouping val="clustered"/>
        <c:varyColors val="0"/>
        <c:ser>
          <c:idx val="0"/>
          <c:order val="0"/>
          <c:tx>
            <c:strRef>
              <c:f>Sheet1!$B$1</c:f>
              <c:strCache>
                <c:ptCount val="1"/>
                <c:pt idx="0">
                  <c:v>Child Welfare</c:v>
                </c:pt>
              </c:strCache>
            </c:strRef>
          </c:tx>
          <c:spPr>
            <a:blipFill rotWithShape="1">
              <a:blip xmlns:r="http://schemas.openxmlformats.org/officeDocument/2006/relationships" r:embed="rId1"/>
              <a:srcRect/>
              <a:stretch>
                <a:fillRect/>
              </a:stretch>
            </a:blipFill>
            <a:ln w="9525" cap="flat">
              <a:noFill/>
              <a:round/>
            </a:ln>
            <a:effectLst/>
          </c:spPr>
          <c:invertIfNegative val="0"/>
          <c:pictureOptions>
            <c:pictureFormat val="stretch"/>
          </c:pictureOptions>
          <c:dLbls>
            <c:numFmt formatCode="#,##0%" sourceLinked="0"/>
            <c:spPr>
              <a:noFill/>
              <a:ln>
                <a:noFill/>
              </a:ln>
              <a:effectLst/>
            </c:spPr>
            <c:txPr>
              <a:bodyPr/>
              <a:lstStyle/>
              <a:p>
                <a:pPr>
                  <a:defRPr sz="1800" b="0" i="0" u="none" strike="noStrike">
                    <a:solidFill>
                      <a:srgbClr val="000000"/>
                    </a:solidFill>
                    <a:latin typeface="Calibri"/>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Emotional abuse*</c:v>
                </c:pt>
                <c:pt idx="1">
                  <c:v>Physical abuse**</c:v>
                </c:pt>
                <c:pt idx="2">
                  <c:v>Sexual abuse**</c:v>
                </c:pt>
                <c:pt idx="3">
                  <c:v>Emotional neglect**</c:v>
                </c:pt>
                <c:pt idx="4">
                  <c:v>Physical neglect**</c:v>
                </c:pt>
                <c:pt idx="5">
                  <c:v>Adult emotional abuse*</c:v>
                </c:pt>
                <c:pt idx="6">
                  <c:v>Adult physical abuse*</c:v>
                </c:pt>
                <c:pt idx="7">
                  <c:v>Adult sexual abuse*</c:v>
                </c:pt>
              </c:strCache>
            </c:strRef>
          </c:cat>
          <c:val>
            <c:numRef>
              <c:f>Sheet1!$B$2:$B$9</c:f>
              <c:numCache>
                <c:formatCode>General</c:formatCode>
                <c:ptCount val="8"/>
                <c:pt idx="0">
                  <c:v>0.68</c:v>
                </c:pt>
                <c:pt idx="1">
                  <c:v>0.69</c:v>
                </c:pt>
                <c:pt idx="2">
                  <c:v>0.67</c:v>
                </c:pt>
                <c:pt idx="3">
                  <c:v>0.68</c:v>
                </c:pt>
                <c:pt idx="4">
                  <c:v>0.75</c:v>
                </c:pt>
                <c:pt idx="5">
                  <c:v>0.82</c:v>
                </c:pt>
                <c:pt idx="6">
                  <c:v>0.72</c:v>
                </c:pt>
                <c:pt idx="7">
                  <c:v>0.36</c:v>
                </c:pt>
              </c:numCache>
            </c:numRef>
          </c:val>
          <c:extLst>
            <c:ext xmlns:c16="http://schemas.microsoft.com/office/drawing/2014/chart" uri="{C3380CC4-5D6E-409C-BE32-E72D297353CC}">
              <c16:uniqueId val="{00000000-6FF3-4249-82B2-18DDC19659B9}"/>
            </c:ext>
          </c:extLst>
        </c:ser>
        <c:ser>
          <c:idx val="1"/>
          <c:order val="1"/>
          <c:tx>
            <c:strRef>
              <c:f>Sheet1!$C$1</c:f>
              <c:strCache>
                <c:ptCount val="1"/>
                <c:pt idx="0">
                  <c:v>No child welfare</c:v>
                </c:pt>
              </c:strCache>
            </c:strRef>
          </c:tx>
          <c:spPr>
            <a:blipFill rotWithShape="1">
              <a:blip xmlns:r="http://schemas.openxmlformats.org/officeDocument/2006/relationships" r:embed="rId2"/>
              <a:srcRect/>
              <a:stretch>
                <a:fillRect/>
              </a:stretch>
            </a:blipFill>
            <a:ln w="9525" cap="flat">
              <a:noFill/>
              <a:round/>
            </a:ln>
            <a:effectLst/>
          </c:spPr>
          <c:invertIfNegative val="0"/>
          <c:pictureOptions>
            <c:pictureFormat val="stretch"/>
          </c:pictureOptions>
          <c:dLbls>
            <c:numFmt formatCode="#,##0%" sourceLinked="0"/>
            <c:spPr>
              <a:noFill/>
              <a:ln>
                <a:noFill/>
              </a:ln>
              <a:effectLst/>
            </c:spPr>
            <c:txPr>
              <a:bodyPr/>
              <a:lstStyle/>
              <a:p>
                <a:pPr>
                  <a:defRPr sz="1800" b="0" i="0" u="none" strike="noStrike">
                    <a:solidFill>
                      <a:srgbClr val="000000"/>
                    </a:solidFill>
                    <a:latin typeface="Calibri"/>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Emotional abuse*</c:v>
                </c:pt>
                <c:pt idx="1">
                  <c:v>Physical abuse**</c:v>
                </c:pt>
                <c:pt idx="2">
                  <c:v>Sexual abuse**</c:v>
                </c:pt>
                <c:pt idx="3">
                  <c:v>Emotional neglect**</c:v>
                </c:pt>
                <c:pt idx="4">
                  <c:v>Physical neglect**</c:v>
                </c:pt>
                <c:pt idx="5">
                  <c:v>Adult emotional abuse*</c:v>
                </c:pt>
                <c:pt idx="6">
                  <c:v>Adult physical abuse*</c:v>
                </c:pt>
                <c:pt idx="7">
                  <c:v>Adult sexual abuse*</c:v>
                </c:pt>
              </c:strCache>
            </c:strRef>
          </c:cat>
          <c:val>
            <c:numRef>
              <c:f>Sheet1!$C$2:$C$9</c:f>
              <c:numCache>
                <c:formatCode>General</c:formatCode>
                <c:ptCount val="8"/>
                <c:pt idx="0">
                  <c:v>0.54</c:v>
                </c:pt>
                <c:pt idx="1">
                  <c:v>0.5</c:v>
                </c:pt>
                <c:pt idx="2">
                  <c:v>0.46</c:v>
                </c:pt>
                <c:pt idx="3">
                  <c:v>0.45</c:v>
                </c:pt>
                <c:pt idx="4">
                  <c:v>0.52</c:v>
                </c:pt>
                <c:pt idx="5">
                  <c:v>0.75</c:v>
                </c:pt>
                <c:pt idx="6">
                  <c:v>0.62</c:v>
                </c:pt>
                <c:pt idx="7">
                  <c:v>0.23</c:v>
                </c:pt>
              </c:numCache>
            </c:numRef>
          </c:val>
          <c:extLst>
            <c:ext xmlns:c16="http://schemas.microsoft.com/office/drawing/2014/chart" uri="{C3380CC4-5D6E-409C-BE32-E72D297353CC}">
              <c16:uniqueId val="{00000001-6FF3-4249-82B2-18DDC19659B9}"/>
            </c:ext>
          </c:extLst>
        </c:ser>
        <c:dLbls>
          <c:showLegendKey val="0"/>
          <c:showVal val="0"/>
          <c:showCatName val="0"/>
          <c:showSerName val="0"/>
          <c:showPercent val="0"/>
          <c:showBubbleSize val="0"/>
        </c:dLbls>
        <c:gapWidth val="60"/>
        <c:axId val="2094734552"/>
        <c:axId val="2094734553"/>
      </c:barChart>
      <c:catAx>
        <c:axId val="2094734552"/>
        <c:scaling>
          <c:orientation val="maxMin"/>
        </c:scaling>
        <c:delete val="0"/>
        <c:axPos val="l"/>
        <c:numFmt formatCode="General" sourceLinked="0"/>
        <c:majorTickMark val="out"/>
        <c:minorTickMark val="none"/>
        <c:tickLblPos val="nextTo"/>
        <c:spPr>
          <a:ln w="9525" cap="flat">
            <a:solidFill>
              <a:srgbClr val="B7B7B7"/>
            </a:solidFill>
            <a:prstDash val="solid"/>
            <a:round/>
          </a:ln>
        </c:spPr>
        <c:txPr>
          <a:bodyPr rot="0"/>
          <a:lstStyle/>
          <a:p>
            <a:pPr>
              <a:defRPr sz="2000" b="0" i="0" u="none" strike="noStrike">
                <a:solidFill>
                  <a:srgbClr val="000000"/>
                </a:solidFill>
                <a:latin typeface="Calibri"/>
              </a:defRPr>
            </a:pPr>
            <a:endParaRPr lang="en-US"/>
          </a:p>
        </c:txPr>
        <c:crossAx val="2094734553"/>
        <c:crosses val="autoZero"/>
        <c:auto val="1"/>
        <c:lblAlgn val="ctr"/>
        <c:lblOffset val="100"/>
        <c:noMultiLvlLbl val="1"/>
      </c:catAx>
      <c:valAx>
        <c:axId val="2094734553"/>
        <c:scaling>
          <c:orientation val="minMax"/>
          <c:max val="1"/>
        </c:scaling>
        <c:delete val="0"/>
        <c:axPos val="t"/>
        <c:majorGridlines>
          <c:spPr>
            <a:ln w="12700" cap="flat">
              <a:solidFill>
                <a:srgbClr val="B7B7B7"/>
              </a:solidFill>
              <a:prstDash val="solid"/>
              <a:round/>
            </a:ln>
          </c:spPr>
        </c:majorGridlines>
        <c:numFmt formatCode="#,##0%" sourceLinked="0"/>
        <c:majorTickMark val="out"/>
        <c:minorTickMark val="none"/>
        <c:tickLblPos val="high"/>
        <c:spPr>
          <a:ln w="9525" cap="flat">
            <a:solidFill>
              <a:srgbClr val="B7B7B7"/>
            </a:solidFill>
            <a:prstDash val="solid"/>
            <a:round/>
          </a:ln>
        </c:spPr>
        <c:txPr>
          <a:bodyPr rot="0"/>
          <a:lstStyle/>
          <a:p>
            <a:pPr>
              <a:defRPr sz="1800" b="0" i="0" u="none" strike="noStrike">
                <a:solidFill>
                  <a:srgbClr val="000000"/>
                </a:solidFill>
                <a:latin typeface="Gill Sans"/>
              </a:defRPr>
            </a:pPr>
            <a:endParaRPr lang="en-US"/>
          </a:p>
        </c:txPr>
        <c:crossAx val="2094734552"/>
        <c:crosses val="autoZero"/>
        <c:crossBetween val="between"/>
        <c:majorUnit val="0.25"/>
        <c:minorUnit val="0.125"/>
      </c:valAx>
      <c:spPr>
        <a:noFill/>
        <a:ln w="12700" cap="flat">
          <a:noFill/>
          <a:miter lim="400000"/>
        </a:ln>
        <a:effectLst/>
      </c:spPr>
    </c:plotArea>
    <c:legend>
      <c:legendPos val="b"/>
      <c:layout>
        <c:manualLayout>
          <c:xMode val="edge"/>
          <c:yMode val="edge"/>
          <c:x val="0.31398999999999999"/>
          <c:y val="0.93716999999999995"/>
          <c:w val="0.67358099999999999"/>
          <c:h val="6.2829499999999996E-2"/>
        </c:manualLayout>
      </c:layout>
      <c:overlay val="1"/>
      <c:spPr>
        <a:noFill/>
        <a:ln w="9525" cap="flat">
          <a:noFill/>
          <a:round/>
        </a:ln>
        <a:effectLst/>
      </c:spPr>
      <c:txPr>
        <a:bodyPr rot="0"/>
        <a:lstStyle/>
        <a:p>
          <a:pPr>
            <a:defRPr sz="1800" b="0" i="0" u="none" strike="noStrike">
              <a:solidFill>
                <a:srgbClr val="000000"/>
              </a:solidFill>
              <a:latin typeface="Gill Sans"/>
            </a:defRPr>
          </a:pPr>
          <a:endParaRPr lang="en-US"/>
        </a:p>
      </c:txPr>
    </c:legend>
    <c:plotVisOnly val="1"/>
    <c:dispBlanksAs val="gap"/>
    <c:showDLblsOverMax val="1"/>
  </c:chart>
  <c:spPr>
    <a:noFill/>
    <a:ln>
      <a:noFill/>
    </a:ln>
    <a:effectLst/>
  </c:sp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33090599999999998"/>
          <c:y val="5.0329499999999999E-2"/>
          <c:w val="0.63821000000000006"/>
          <c:h val="0.75922000000000001"/>
        </c:manualLayout>
      </c:layout>
      <c:barChart>
        <c:barDir val="bar"/>
        <c:grouping val="clustered"/>
        <c:varyColors val="0"/>
        <c:ser>
          <c:idx val="0"/>
          <c:order val="0"/>
          <c:tx>
            <c:strRef>
              <c:f>Sheet1!$B$1</c:f>
              <c:strCache>
                <c:ptCount val="1"/>
                <c:pt idx="0">
                  <c:v>Child Welfare</c:v>
                </c:pt>
              </c:strCache>
            </c:strRef>
          </c:tx>
          <c:spPr>
            <a:blipFill rotWithShape="1">
              <a:blip xmlns:r="http://schemas.openxmlformats.org/officeDocument/2006/relationships" r:embed="rId1"/>
              <a:srcRect/>
              <a:stretch>
                <a:fillRect/>
              </a:stretch>
            </a:blipFill>
            <a:ln w="9525" cap="flat">
              <a:noFill/>
              <a:round/>
            </a:ln>
            <a:effectLst/>
          </c:spPr>
          <c:invertIfNegative val="0"/>
          <c:pictureOptions>
            <c:pictureFormat val="stretch"/>
          </c:pictureOptions>
          <c:dLbls>
            <c:numFmt formatCode="#,##0%" sourceLinked="0"/>
            <c:spPr>
              <a:noFill/>
              <a:ln>
                <a:noFill/>
              </a:ln>
              <a:effectLst/>
            </c:spPr>
            <c:txPr>
              <a:bodyPr/>
              <a:lstStyle/>
              <a:p>
                <a:pPr>
                  <a:defRPr sz="1800" b="0" i="0" u="none" strike="noStrike">
                    <a:solidFill>
                      <a:srgbClr val="000000"/>
                    </a:solidFill>
                    <a:latin typeface="Calibri"/>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Emotional abuse*</c:v>
                </c:pt>
                <c:pt idx="1">
                  <c:v>Physical abuse**</c:v>
                </c:pt>
                <c:pt idx="2">
                  <c:v>Sexual abuse**</c:v>
                </c:pt>
                <c:pt idx="3">
                  <c:v>Emotional neglect**</c:v>
                </c:pt>
                <c:pt idx="4">
                  <c:v>Physical neglect**</c:v>
                </c:pt>
                <c:pt idx="5">
                  <c:v>Adult emotional abuse*</c:v>
                </c:pt>
                <c:pt idx="6">
                  <c:v>Adult physical abuse*</c:v>
                </c:pt>
                <c:pt idx="7">
                  <c:v>Adult sexual abuse*</c:v>
                </c:pt>
              </c:strCache>
            </c:strRef>
          </c:cat>
          <c:val>
            <c:numRef>
              <c:f>Sheet1!$B$2:$B$9</c:f>
              <c:numCache>
                <c:formatCode>General</c:formatCode>
                <c:ptCount val="8"/>
                <c:pt idx="0">
                  <c:v>0.68</c:v>
                </c:pt>
                <c:pt idx="1">
                  <c:v>0.69</c:v>
                </c:pt>
                <c:pt idx="2">
                  <c:v>0.67</c:v>
                </c:pt>
                <c:pt idx="3">
                  <c:v>0.68</c:v>
                </c:pt>
                <c:pt idx="4">
                  <c:v>0.75</c:v>
                </c:pt>
                <c:pt idx="5">
                  <c:v>0.82</c:v>
                </c:pt>
                <c:pt idx="6">
                  <c:v>0.72</c:v>
                </c:pt>
                <c:pt idx="7">
                  <c:v>0.36</c:v>
                </c:pt>
              </c:numCache>
            </c:numRef>
          </c:val>
          <c:extLst>
            <c:ext xmlns:c16="http://schemas.microsoft.com/office/drawing/2014/chart" uri="{C3380CC4-5D6E-409C-BE32-E72D297353CC}">
              <c16:uniqueId val="{00000000-EE51-A44E-BBBC-3727EB6520E5}"/>
            </c:ext>
          </c:extLst>
        </c:ser>
        <c:ser>
          <c:idx val="1"/>
          <c:order val="1"/>
          <c:tx>
            <c:strRef>
              <c:f>Sheet1!$C$1</c:f>
              <c:strCache>
                <c:ptCount val="1"/>
                <c:pt idx="0">
                  <c:v>No Child Welfare</c:v>
                </c:pt>
              </c:strCache>
            </c:strRef>
          </c:tx>
          <c:spPr>
            <a:blipFill rotWithShape="1">
              <a:blip xmlns:r="http://schemas.openxmlformats.org/officeDocument/2006/relationships" r:embed="rId2"/>
              <a:srcRect/>
              <a:stretch>
                <a:fillRect/>
              </a:stretch>
            </a:blipFill>
            <a:ln w="9525" cap="flat">
              <a:noFill/>
              <a:round/>
            </a:ln>
            <a:effectLst/>
          </c:spPr>
          <c:invertIfNegative val="0"/>
          <c:pictureOptions>
            <c:pictureFormat val="stretch"/>
          </c:pictureOptions>
          <c:dLbls>
            <c:numFmt formatCode="#,##0%" sourceLinked="0"/>
            <c:spPr>
              <a:noFill/>
              <a:ln>
                <a:noFill/>
              </a:ln>
              <a:effectLst/>
            </c:spPr>
            <c:txPr>
              <a:bodyPr/>
              <a:lstStyle/>
              <a:p>
                <a:pPr>
                  <a:defRPr sz="1800" b="0" i="0" u="none" strike="noStrike">
                    <a:solidFill>
                      <a:srgbClr val="000000"/>
                    </a:solidFill>
                    <a:latin typeface="Calibri"/>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Emotional abuse*</c:v>
                </c:pt>
                <c:pt idx="1">
                  <c:v>Physical abuse**</c:v>
                </c:pt>
                <c:pt idx="2">
                  <c:v>Sexual abuse**</c:v>
                </c:pt>
                <c:pt idx="3">
                  <c:v>Emotional neglect**</c:v>
                </c:pt>
                <c:pt idx="4">
                  <c:v>Physical neglect**</c:v>
                </c:pt>
                <c:pt idx="5">
                  <c:v>Adult emotional abuse*</c:v>
                </c:pt>
                <c:pt idx="6">
                  <c:v>Adult physical abuse*</c:v>
                </c:pt>
                <c:pt idx="7">
                  <c:v>Adult sexual abuse*</c:v>
                </c:pt>
              </c:strCache>
            </c:strRef>
          </c:cat>
          <c:val>
            <c:numRef>
              <c:f>Sheet1!$C$2:$C$9</c:f>
              <c:numCache>
                <c:formatCode>General</c:formatCode>
                <c:ptCount val="8"/>
                <c:pt idx="0">
                  <c:v>0.54</c:v>
                </c:pt>
                <c:pt idx="1">
                  <c:v>0.5</c:v>
                </c:pt>
                <c:pt idx="2">
                  <c:v>0.46</c:v>
                </c:pt>
                <c:pt idx="3">
                  <c:v>0.45</c:v>
                </c:pt>
                <c:pt idx="4">
                  <c:v>0.52</c:v>
                </c:pt>
                <c:pt idx="5">
                  <c:v>0.75</c:v>
                </c:pt>
                <c:pt idx="6">
                  <c:v>0.62</c:v>
                </c:pt>
                <c:pt idx="7">
                  <c:v>0.23</c:v>
                </c:pt>
              </c:numCache>
            </c:numRef>
          </c:val>
          <c:extLst>
            <c:ext xmlns:c16="http://schemas.microsoft.com/office/drawing/2014/chart" uri="{C3380CC4-5D6E-409C-BE32-E72D297353CC}">
              <c16:uniqueId val="{00000001-EE51-A44E-BBBC-3727EB6520E5}"/>
            </c:ext>
          </c:extLst>
        </c:ser>
        <c:dLbls>
          <c:showLegendKey val="0"/>
          <c:showVal val="0"/>
          <c:showCatName val="0"/>
          <c:showSerName val="0"/>
          <c:showPercent val="0"/>
          <c:showBubbleSize val="0"/>
        </c:dLbls>
        <c:gapWidth val="60"/>
        <c:axId val="2094734552"/>
        <c:axId val="2094734553"/>
      </c:barChart>
      <c:catAx>
        <c:axId val="2094734552"/>
        <c:scaling>
          <c:orientation val="maxMin"/>
        </c:scaling>
        <c:delete val="0"/>
        <c:axPos val="l"/>
        <c:numFmt formatCode="General" sourceLinked="0"/>
        <c:majorTickMark val="out"/>
        <c:minorTickMark val="none"/>
        <c:tickLblPos val="nextTo"/>
        <c:spPr>
          <a:ln w="9525" cap="flat">
            <a:solidFill>
              <a:srgbClr val="B7B7B7"/>
            </a:solidFill>
            <a:prstDash val="solid"/>
            <a:round/>
          </a:ln>
        </c:spPr>
        <c:txPr>
          <a:bodyPr rot="0"/>
          <a:lstStyle/>
          <a:p>
            <a:pPr>
              <a:defRPr sz="2000" b="0" i="0" u="none" strike="noStrike">
                <a:solidFill>
                  <a:srgbClr val="000000"/>
                </a:solidFill>
                <a:latin typeface="Calibri"/>
              </a:defRPr>
            </a:pPr>
            <a:endParaRPr lang="en-US"/>
          </a:p>
        </c:txPr>
        <c:crossAx val="2094734553"/>
        <c:crosses val="autoZero"/>
        <c:auto val="1"/>
        <c:lblAlgn val="ctr"/>
        <c:lblOffset val="100"/>
        <c:noMultiLvlLbl val="1"/>
      </c:catAx>
      <c:valAx>
        <c:axId val="2094734553"/>
        <c:scaling>
          <c:orientation val="minMax"/>
          <c:max val="1"/>
        </c:scaling>
        <c:delete val="0"/>
        <c:axPos val="t"/>
        <c:majorGridlines>
          <c:spPr>
            <a:ln w="12700" cap="flat">
              <a:solidFill>
                <a:srgbClr val="B7B7B7"/>
              </a:solidFill>
              <a:prstDash val="solid"/>
              <a:round/>
            </a:ln>
          </c:spPr>
        </c:majorGridlines>
        <c:numFmt formatCode="#,##0%" sourceLinked="0"/>
        <c:majorTickMark val="out"/>
        <c:minorTickMark val="none"/>
        <c:tickLblPos val="high"/>
        <c:spPr>
          <a:ln w="9525" cap="flat">
            <a:solidFill>
              <a:srgbClr val="B7B7B7"/>
            </a:solidFill>
            <a:prstDash val="solid"/>
            <a:round/>
          </a:ln>
        </c:spPr>
        <c:txPr>
          <a:bodyPr rot="0"/>
          <a:lstStyle/>
          <a:p>
            <a:pPr>
              <a:defRPr sz="1800" b="0" i="0" u="none" strike="noStrike">
                <a:solidFill>
                  <a:srgbClr val="000000"/>
                </a:solidFill>
                <a:latin typeface="Gill Sans"/>
              </a:defRPr>
            </a:pPr>
            <a:endParaRPr lang="en-US"/>
          </a:p>
        </c:txPr>
        <c:crossAx val="2094734552"/>
        <c:crosses val="autoZero"/>
        <c:crossBetween val="between"/>
        <c:majorUnit val="0.25"/>
        <c:minorUnit val="0.125"/>
      </c:valAx>
      <c:spPr>
        <a:noFill/>
        <a:ln w="12700" cap="flat">
          <a:noFill/>
          <a:miter lim="400000"/>
        </a:ln>
        <a:effectLst/>
      </c:spPr>
    </c:plotArea>
    <c:legend>
      <c:legendPos val="b"/>
      <c:layout>
        <c:manualLayout>
          <c:xMode val="edge"/>
          <c:yMode val="edge"/>
          <c:x val="0.31398999999999999"/>
          <c:y val="0.93716999999999995"/>
          <c:w val="0.67358099999999999"/>
          <c:h val="6.2829499999999996E-2"/>
        </c:manualLayout>
      </c:layout>
      <c:overlay val="1"/>
      <c:spPr>
        <a:noFill/>
        <a:ln w="9525" cap="flat">
          <a:noFill/>
          <a:round/>
        </a:ln>
        <a:effectLst/>
      </c:spPr>
      <c:txPr>
        <a:bodyPr rot="0"/>
        <a:lstStyle/>
        <a:p>
          <a:pPr>
            <a:defRPr sz="1800" b="0" i="0" u="none" strike="noStrike">
              <a:solidFill>
                <a:srgbClr val="000000"/>
              </a:solidFill>
              <a:latin typeface="Gill Sans"/>
            </a:defRPr>
          </a:pPr>
          <a:endParaRPr lang="en-US"/>
        </a:p>
      </c:txPr>
    </c:legend>
    <c:plotVisOnly val="1"/>
    <c:dispBlanksAs val="gap"/>
    <c:showDLblsOverMax val="1"/>
  </c:chart>
  <c:spPr>
    <a:noFill/>
    <a:ln>
      <a:noFill/>
    </a:ln>
    <a:effectLst/>
  </c:sp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title>
      <c:tx>
        <c:rich>
          <a:bodyPr rot="0"/>
          <a:lstStyle/>
          <a:p>
            <a:pPr>
              <a:defRPr sz="1800" b="1" i="0" u="none" strike="noStrike">
                <a:solidFill>
                  <a:srgbClr val="000000"/>
                </a:solidFill>
                <a:latin typeface="Calibri"/>
              </a:defRPr>
            </a:pPr>
            <a:r>
              <a:rPr lang="en-CA" sz="1800" b="1" i="0" u="none" strike="noStrike">
                <a:solidFill>
                  <a:srgbClr val="000000"/>
                </a:solidFill>
                <a:latin typeface="Calibri"/>
              </a:rPr>
              <a:t>Figure 1: Children in Care in British Columbia  </a:t>
            </a:r>
          </a:p>
        </c:rich>
      </c:tx>
      <c:layout>
        <c:manualLayout>
          <c:xMode val="edge"/>
          <c:yMode val="edge"/>
          <c:x val="0.23843900000000001"/>
          <c:y val="0"/>
          <c:w val="0.52312099999999995"/>
          <c:h val="9.5933699999999997E-2"/>
        </c:manualLayout>
      </c:layout>
      <c:overlay val="1"/>
      <c:spPr>
        <a:noFill/>
        <a:effectLst/>
      </c:spPr>
    </c:title>
    <c:autoTitleDeleted val="0"/>
    <c:plotArea>
      <c:layout>
        <c:manualLayout>
          <c:layoutTarget val="inner"/>
          <c:xMode val="edge"/>
          <c:yMode val="edge"/>
          <c:x val="0.10038999999999999"/>
          <c:y val="9.5933699999999997E-2"/>
          <c:w val="0.87086799999999998"/>
          <c:h val="0.69610099999999997"/>
        </c:manualLayout>
      </c:layout>
      <c:lineChart>
        <c:grouping val="standard"/>
        <c:varyColors val="0"/>
        <c:ser>
          <c:idx val="0"/>
          <c:order val="0"/>
          <c:tx>
            <c:strRef>
              <c:f>Sheet1!$A$2</c:f>
              <c:strCache>
                <c:ptCount val="1"/>
                <c:pt idx="0">
                  <c:v>Total children in care</c:v>
                </c:pt>
              </c:strCache>
            </c:strRef>
          </c:tx>
          <c:spPr>
            <a:ln w="28575" cap="flat">
              <a:solidFill>
                <a:srgbClr val="5B92C8"/>
              </a:solidFill>
              <a:prstDash val="solid"/>
              <a:round/>
            </a:ln>
            <a:effectLst/>
          </c:spPr>
          <c:marker>
            <c:symbol val="diamond"/>
            <c:size val="6"/>
            <c:spPr>
              <a:solidFill>
                <a:srgbClr val="6095C9"/>
              </a:solidFill>
              <a:ln w="9525" cap="flat">
                <a:solidFill>
                  <a:srgbClr val="5B92C8"/>
                </a:solidFill>
                <a:prstDash val="solid"/>
                <a:round/>
              </a:ln>
              <a:effectLst/>
            </c:spPr>
          </c:marker>
          <c:cat>
            <c:strRef>
              <c:f>Sheet1!$B$1:$J$1</c:f>
              <c:strCache>
                <c:ptCount val="9"/>
                <c:pt idx="0">
                  <c:v>1997</c:v>
                </c:pt>
                <c:pt idx="1">
                  <c:v>1998</c:v>
                </c:pt>
                <c:pt idx="2">
                  <c:v>1999</c:v>
                </c:pt>
                <c:pt idx="3">
                  <c:v>2000</c:v>
                </c:pt>
                <c:pt idx="4">
                  <c:v>2001</c:v>
                </c:pt>
                <c:pt idx="5">
                  <c:v>2002</c:v>
                </c:pt>
                <c:pt idx="6">
                  <c:v>2003</c:v>
                </c:pt>
                <c:pt idx="7">
                  <c:v>2004</c:v>
                </c:pt>
                <c:pt idx="8">
                  <c:v>2007</c:v>
                </c:pt>
              </c:strCache>
            </c:strRef>
          </c:cat>
          <c:val>
            <c:numRef>
              <c:f>Sheet1!$B$2:$J$2</c:f>
              <c:numCache>
                <c:formatCode>General</c:formatCode>
                <c:ptCount val="9"/>
                <c:pt idx="0">
                  <c:v>9210</c:v>
                </c:pt>
                <c:pt idx="1">
                  <c:v>10059</c:v>
                </c:pt>
                <c:pt idx="2">
                  <c:v>9893</c:v>
                </c:pt>
                <c:pt idx="3">
                  <c:v>10235</c:v>
                </c:pt>
                <c:pt idx="4">
                  <c:v>10229</c:v>
                </c:pt>
                <c:pt idx="5">
                  <c:v>9568</c:v>
                </c:pt>
                <c:pt idx="6">
                  <c:v>9189</c:v>
                </c:pt>
                <c:pt idx="7">
                  <c:v>9115</c:v>
                </c:pt>
                <c:pt idx="8">
                  <c:v>9271</c:v>
                </c:pt>
              </c:numCache>
            </c:numRef>
          </c:val>
          <c:smooth val="0"/>
          <c:extLst>
            <c:ext xmlns:c16="http://schemas.microsoft.com/office/drawing/2014/chart" uri="{C3380CC4-5D6E-409C-BE32-E72D297353CC}">
              <c16:uniqueId val="{00000000-A378-2445-858C-9CC1535F3202}"/>
            </c:ext>
          </c:extLst>
        </c:ser>
        <c:ser>
          <c:idx val="1"/>
          <c:order val="1"/>
          <c:tx>
            <c:strRef>
              <c:f>Sheet1!$A$3</c:f>
              <c:strCache>
                <c:ptCount val="1"/>
                <c:pt idx="0">
                  <c:v>Non-Aboriginal </c:v>
                </c:pt>
              </c:strCache>
            </c:strRef>
          </c:tx>
          <c:spPr>
            <a:ln w="28575" cap="flat">
              <a:solidFill>
                <a:srgbClr val="FF7C00"/>
              </a:solidFill>
              <a:prstDash val="solid"/>
              <a:round/>
            </a:ln>
            <a:effectLst/>
          </c:spPr>
          <c:marker>
            <c:symbol val="square"/>
            <c:size val="6"/>
            <c:spPr>
              <a:solidFill>
                <a:srgbClr val="CD665F"/>
              </a:solidFill>
              <a:ln w="9525" cap="flat">
                <a:solidFill>
                  <a:srgbClr val="CC625A"/>
                </a:solidFill>
                <a:prstDash val="solid"/>
                <a:round/>
              </a:ln>
              <a:effectLst/>
            </c:spPr>
          </c:marker>
          <c:cat>
            <c:strRef>
              <c:f>Sheet1!$B$1:$J$1</c:f>
              <c:strCache>
                <c:ptCount val="9"/>
                <c:pt idx="0">
                  <c:v>1997</c:v>
                </c:pt>
                <c:pt idx="1">
                  <c:v>1998</c:v>
                </c:pt>
                <c:pt idx="2">
                  <c:v>1999</c:v>
                </c:pt>
                <c:pt idx="3">
                  <c:v>2000</c:v>
                </c:pt>
                <c:pt idx="4">
                  <c:v>2001</c:v>
                </c:pt>
                <c:pt idx="5">
                  <c:v>2002</c:v>
                </c:pt>
                <c:pt idx="6">
                  <c:v>2003</c:v>
                </c:pt>
                <c:pt idx="7">
                  <c:v>2004</c:v>
                </c:pt>
                <c:pt idx="8">
                  <c:v>2007</c:v>
                </c:pt>
              </c:strCache>
            </c:strRef>
          </c:cat>
          <c:val>
            <c:numRef>
              <c:f>Sheet1!$B$3:$J$3</c:f>
              <c:numCache>
                <c:formatCode>General</c:formatCode>
                <c:ptCount val="9"/>
                <c:pt idx="0">
                  <c:v>6309</c:v>
                </c:pt>
                <c:pt idx="1">
                  <c:v>6773</c:v>
                </c:pt>
                <c:pt idx="2">
                  <c:v>6425</c:v>
                </c:pt>
                <c:pt idx="3">
                  <c:v>6422</c:v>
                </c:pt>
                <c:pt idx="4">
                  <c:v>5944</c:v>
                </c:pt>
                <c:pt idx="5">
                  <c:v>5292</c:v>
                </c:pt>
                <c:pt idx="6">
                  <c:v>4942</c:v>
                </c:pt>
                <c:pt idx="7">
                  <c:v>4740</c:v>
                </c:pt>
                <c:pt idx="8">
                  <c:v>4543</c:v>
                </c:pt>
              </c:numCache>
            </c:numRef>
          </c:val>
          <c:smooth val="0"/>
          <c:extLst>
            <c:ext xmlns:c16="http://schemas.microsoft.com/office/drawing/2014/chart" uri="{C3380CC4-5D6E-409C-BE32-E72D297353CC}">
              <c16:uniqueId val="{00000001-A378-2445-858C-9CC1535F3202}"/>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General" sourceLinked="0"/>
        <c:majorTickMark val="out"/>
        <c:minorTickMark val="none"/>
        <c:tickLblPos val="low"/>
        <c:spPr>
          <a:ln w="9525" cap="flat">
            <a:solidFill>
              <a:srgbClr val="B7B7B7"/>
            </a:solidFill>
            <a:prstDash val="solid"/>
            <a:round/>
          </a:ln>
        </c:spPr>
        <c:txPr>
          <a:bodyPr rot="0"/>
          <a:lstStyle/>
          <a:p>
            <a:pPr>
              <a:defRPr sz="1800" b="0" i="0" u="none" strike="noStrike">
                <a:solidFill>
                  <a:srgbClr val="000000"/>
                </a:solidFill>
                <a:latin typeface="Calibri"/>
              </a:defRPr>
            </a:pPr>
            <a:endParaRPr lang="en-US"/>
          </a:p>
        </c:txPr>
        <c:crossAx val="2094734553"/>
        <c:crosses val="autoZero"/>
        <c:auto val="1"/>
        <c:lblAlgn val="ctr"/>
        <c:lblOffset val="100"/>
        <c:noMultiLvlLbl val="1"/>
      </c:catAx>
      <c:valAx>
        <c:axId val="2094734553"/>
        <c:scaling>
          <c:orientation val="minMax"/>
          <c:min val="2500"/>
        </c:scaling>
        <c:delete val="0"/>
        <c:axPos val="l"/>
        <c:majorGridlines>
          <c:spPr>
            <a:ln w="12700" cap="flat">
              <a:solidFill>
                <a:srgbClr val="B7B7B7"/>
              </a:solidFill>
              <a:prstDash val="solid"/>
              <a:round/>
            </a:ln>
          </c:spPr>
        </c:majorGridlines>
        <c:numFmt formatCode="0" sourceLinked="0"/>
        <c:majorTickMark val="out"/>
        <c:minorTickMark val="none"/>
        <c:tickLblPos val="nextTo"/>
        <c:spPr>
          <a:ln w="9525" cap="flat">
            <a:solidFill>
              <a:srgbClr val="B7B7B7"/>
            </a:solidFill>
            <a:prstDash val="solid"/>
            <a:round/>
          </a:ln>
        </c:spPr>
        <c:txPr>
          <a:bodyPr rot="0"/>
          <a:lstStyle/>
          <a:p>
            <a:pPr>
              <a:defRPr sz="1800" b="0" i="0" u="none" strike="noStrike">
                <a:solidFill>
                  <a:srgbClr val="000000"/>
                </a:solidFill>
                <a:latin typeface="Calibri"/>
              </a:defRPr>
            </a:pPr>
            <a:endParaRPr lang="en-US"/>
          </a:p>
        </c:txPr>
        <c:crossAx val="2094734552"/>
        <c:crosses val="autoZero"/>
        <c:crossBetween val="midCat"/>
        <c:majorUnit val="2125"/>
        <c:minorUnit val="1062.5"/>
      </c:valAx>
      <c:spPr>
        <a:solidFill>
          <a:srgbClr val="FFFFFF"/>
        </a:solidFill>
        <a:ln w="12700" cap="flat">
          <a:noFill/>
          <a:miter lim="400000"/>
        </a:ln>
        <a:effectLst/>
      </c:spPr>
    </c:plotArea>
    <c:legend>
      <c:legendPos val="b"/>
      <c:layout>
        <c:manualLayout>
          <c:xMode val="edge"/>
          <c:yMode val="edge"/>
          <c:x val="8.9366299999999996E-2"/>
          <c:y val="0.93953299999999995"/>
          <c:w val="0.844804"/>
          <c:h val="6.0466899999999997E-2"/>
        </c:manualLayout>
      </c:layout>
      <c:overlay val="1"/>
      <c:spPr>
        <a:noFill/>
        <a:ln w="9525" cap="flat">
          <a:noFill/>
          <a:round/>
        </a:ln>
        <a:effectLst/>
      </c:spPr>
      <c:txPr>
        <a:bodyPr rot="0"/>
        <a:lstStyle/>
        <a:p>
          <a:pPr>
            <a:defRPr sz="1800" b="0" i="0" u="none" strike="noStrike">
              <a:solidFill>
                <a:srgbClr val="000000"/>
              </a:solidFill>
              <a:latin typeface="Calibri"/>
            </a:defRPr>
          </a:pPr>
          <a:endParaRPr lang="en-US"/>
        </a:p>
      </c:txPr>
    </c:legend>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title>
      <c:tx>
        <c:rich>
          <a:bodyPr rot="0"/>
          <a:lstStyle/>
          <a:p>
            <a:pPr>
              <a:defRPr sz="1800" b="1" i="0" u="none" strike="noStrike">
                <a:solidFill>
                  <a:srgbClr val="000000"/>
                </a:solidFill>
                <a:latin typeface="Calibri"/>
              </a:defRPr>
            </a:pPr>
            <a:r>
              <a:rPr lang="en-CA" sz="1800" b="1" i="0" u="none" strike="noStrike">
                <a:solidFill>
                  <a:srgbClr val="000000"/>
                </a:solidFill>
                <a:latin typeface="Calibri"/>
              </a:rPr>
              <a:t>Figure 1: Children in Care in British Columbia  </a:t>
            </a:r>
          </a:p>
        </c:rich>
      </c:tx>
      <c:layout>
        <c:manualLayout>
          <c:xMode val="edge"/>
          <c:yMode val="edge"/>
          <c:x val="0.23843900000000001"/>
          <c:y val="0"/>
          <c:w val="0.52312099999999995"/>
          <c:h val="9.5933699999999997E-2"/>
        </c:manualLayout>
      </c:layout>
      <c:overlay val="1"/>
      <c:spPr>
        <a:noFill/>
        <a:effectLst/>
      </c:spPr>
    </c:title>
    <c:autoTitleDeleted val="0"/>
    <c:plotArea>
      <c:layout>
        <c:manualLayout>
          <c:layoutTarget val="inner"/>
          <c:xMode val="edge"/>
          <c:yMode val="edge"/>
          <c:x val="0.10038999999999999"/>
          <c:y val="9.5933699999999997E-2"/>
          <c:w val="0.87086799999999998"/>
          <c:h val="0.69610099999999997"/>
        </c:manualLayout>
      </c:layout>
      <c:lineChart>
        <c:grouping val="standard"/>
        <c:varyColors val="0"/>
        <c:ser>
          <c:idx val="0"/>
          <c:order val="0"/>
          <c:tx>
            <c:strRef>
              <c:f>Sheet1!$A$2</c:f>
              <c:strCache>
                <c:ptCount val="1"/>
                <c:pt idx="0">
                  <c:v>Total children in care</c:v>
                </c:pt>
              </c:strCache>
            </c:strRef>
          </c:tx>
          <c:spPr>
            <a:ln w="28575" cap="flat">
              <a:solidFill>
                <a:srgbClr val="5B92C8"/>
              </a:solidFill>
              <a:prstDash val="solid"/>
              <a:round/>
            </a:ln>
            <a:effectLst/>
          </c:spPr>
          <c:marker>
            <c:symbol val="diamond"/>
            <c:size val="6"/>
            <c:spPr>
              <a:solidFill>
                <a:srgbClr val="6095C9"/>
              </a:solidFill>
              <a:ln w="9525" cap="flat">
                <a:solidFill>
                  <a:srgbClr val="5B92C8"/>
                </a:solidFill>
                <a:prstDash val="solid"/>
                <a:round/>
              </a:ln>
              <a:effectLst/>
            </c:spPr>
          </c:marker>
          <c:cat>
            <c:strRef>
              <c:f>Sheet1!$B$1:$J$1</c:f>
              <c:strCache>
                <c:ptCount val="9"/>
                <c:pt idx="0">
                  <c:v>1997</c:v>
                </c:pt>
                <c:pt idx="1">
                  <c:v>1998</c:v>
                </c:pt>
                <c:pt idx="2">
                  <c:v>1999</c:v>
                </c:pt>
                <c:pt idx="3">
                  <c:v>2000</c:v>
                </c:pt>
                <c:pt idx="4">
                  <c:v>2001</c:v>
                </c:pt>
                <c:pt idx="5">
                  <c:v>2002</c:v>
                </c:pt>
                <c:pt idx="6">
                  <c:v>2003</c:v>
                </c:pt>
                <c:pt idx="7">
                  <c:v>2004</c:v>
                </c:pt>
                <c:pt idx="8">
                  <c:v>2007</c:v>
                </c:pt>
              </c:strCache>
            </c:strRef>
          </c:cat>
          <c:val>
            <c:numRef>
              <c:f>Sheet1!$B$2:$J$2</c:f>
              <c:numCache>
                <c:formatCode>General</c:formatCode>
                <c:ptCount val="9"/>
                <c:pt idx="0">
                  <c:v>9210</c:v>
                </c:pt>
                <c:pt idx="1">
                  <c:v>10059</c:v>
                </c:pt>
                <c:pt idx="2">
                  <c:v>9893</c:v>
                </c:pt>
                <c:pt idx="3">
                  <c:v>10235</c:v>
                </c:pt>
                <c:pt idx="4">
                  <c:v>10229</c:v>
                </c:pt>
                <c:pt idx="5">
                  <c:v>9568</c:v>
                </c:pt>
                <c:pt idx="6">
                  <c:v>9189</c:v>
                </c:pt>
                <c:pt idx="7">
                  <c:v>9115</c:v>
                </c:pt>
                <c:pt idx="8">
                  <c:v>9271</c:v>
                </c:pt>
              </c:numCache>
            </c:numRef>
          </c:val>
          <c:smooth val="0"/>
          <c:extLst>
            <c:ext xmlns:c16="http://schemas.microsoft.com/office/drawing/2014/chart" uri="{C3380CC4-5D6E-409C-BE32-E72D297353CC}">
              <c16:uniqueId val="{00000000-AF68-C546-AC2B-2CED4FC6BC2D}"/>
            </c:ext>
          </c:extLst>
        </c:ser>
        <c:ser>
          <c:idx val="1"/>
          <c:order val="1"/>
          <c:tx>
            <c:strRef>
              <c:f>Sheet1!$A$3</c:f>
              <c:strCache>
                <c:ptCount val="1"/>
                <c:pt idx="0">
                  <c:v>Non-Aboriginal </c:v>
                </c:pt>
              </c:strCache>
            </c:strRef>
          </c:tx>
          <c:spPr>
            <a:ln w="28575" cap="flat">
              <a:solidFill>
                <a:srgbClr val="FF7C00"/>
              </a:solidFill>
              <a:prstDash val="solid"/>
              <a:round/>
            </a:ln>
            <a:effectLst/>
          </c:spPr>
          <c:marker>
            <c:symbol val="square"/>
            <c:size val="6"/>
            <c:spPr>
              <a:solidFill>
                <a:srgbClr val="CD665F"/>
              </a:solidFill>
              <a:ln w="9525" cap="flat">
                <a:solidFill>
                  <a:srgbClr val="CC625A"/>
                </a:solidFill>
                <a:prstDash val="solid"/>
                <a:round/>
              </a:ln>
              <a:effectLst/>
            </c:spPr>
          </c:marker>
          <c:cat>
            <c:strRef>
              <c:f>Sheet1!$B$1:$J$1</c:f>
              <c:strCache>
                <c:ptCount val="9"/>
                <c:pt idx="0">
                  <c:v>1997</c:v>
                </c:pt>
                <c:pt idx="1">
                  <c:v>1998</c:v>
                </c:pt>
                <c:pt idx="2">
                  <c:v>1999</c:v>
                </c:pt>
                <c:pt idx="3">
                  <c:v>2000</c:v>
                </c:pt>
                <c:pt idx="4">
                  <c:v>2001</c:v>
                </c:pt>
                <c:pt idx="5">
                  <c:v>2002</c:v>
                </c:pt>
                <c:pt idx="6">
                  <c:v>2003</c:v>
                </c:pt>
                <c:pt idx="7">
                  <c:v>2004</c:v>
                </c:pt>
                <c:pt idx="8">
                  <c:v>2007</c:v>
                </c:pt>
              </c:strCache>
            </c:strRef>
          </c:cat>
          <c:val>
            <c:numRef>
              <c:f>Sheet1!$B$3:$J$3</c:f>
              <c:numCache>
                <c:formatCode>General</c:formatCode>
                <c:ptCount val="9"/>
                <c:pt idx="0">
                  <c:v>6309</c:v>
                </c:pt>
                <c:pt idx="1">
                  <c:v>6773</c:v>
                </c:pt>
                <c:pt idx="2">
                  <c:v>6425</c:v>
                </c:pt>
                <c:pt idx="3">
                  <c:v>6422</c:v>
                </c:pt>
                <c:pt idx="4">
                  <c:v>5944</c:v>
                </c:pt>
                <c:pt idx="5">
                  <c:v>5292</c:v>
                </c:pt>
                <c:pt idx="6">
                  <c:v>4942</c:v>
                </c:pt>
                <c:pt idx="7">
                  <c:v>4740</c:v>
                </c:pt>
                <c:pt idx="8">
                  <c:v>4543</c:v>
                </c:pt>
              </c:numCache>
            </c:numRef>
          </c:val>
          <c:smooth val="0"/>
          <c:extLst>
            <c:ext xmlns:c16="http://schemas.microsoft.com/office/drawing/2014/chart" uri="{C3380CC4-5D6E-409C-BE32-E72D297353CC}">
              <c16:uniqueId val="{00000001-AF68-C546-AC2B-2CED4FC6BC2D}"/>
            </c:ext>
          </c:extLst>
        </c:ser>
        <c:ser>
          <c:idx val="2"/>
          <c:order val="2"/>
          <c:tx>
            <c:strRef>
              <c:f>Sheet1!$A$4</c:f>
              <c:strCache>
                <c:ptCount val="1"/>
                <c:pt idx="0">
                  <c:v>Aboriginal</c:v>
                </c:pt>
              </c:strCache>
            </c:strRef>
          </c:tx>
          <c:spPr>
            <a:ln w="28575" cap="flat">
              <a:solidFill>
                <a:srgbClr val="008F00"/>
              </a:solidFill>
              <a:prstDash val="solid"/>
              <a:round/>
            </a:ln>
            <a:effectLst/>
          </c:spPr>
          <c:marker>
            <c:symbol val="triangle"/>
            <c:size val="6"/>
            <c:spPr>
              <a:solidFill>
                <a:srgbClr val="AAC56C"/>
              </a:solidFill>
              <a:ln w="9525" cap="flat">
                <a:solidFill>
                  <a:srgbClr val="A8C367"/>
                </a:solidFill>
                <a:prstDash val="solid"/>
                <a:round/>
              </a:ln>
              <a:effectLst/>
            </c:spPr>
          </c:marker>
          <c:cat>
            <c:strRef>
              <c:f>Sheet1!$B$1:$J$1</c:f>
              <c:strCache>
                <c:ptCount val="9"/>
                <c:pt idx="0">
                  <c:v>1997</c:v>
                </c:pt>
                <c:pt idx="1">
                  <c:v>1998</c:v>
                </c:pt>
                <c:pt idx="2">
                  <c:v>1999</c:v>
                </c:pt>
                <c:pt idx="3">
                  <c:v>2000</c:v>
                </c:pt>
                <c:pt idx="4">
                  <c:v>2001</c:v>
                </c:pt>
                <c:pt idx="5">
                  <c:v>2002</c:v>
                </c:pt>
                <c:pt idx="6">
                  <c:v>2003</c:v>
                </c:pt>
                <c:pt idx="7">
                  <c:v>2004</c:v>
                </c:pt>
                <c:pt idx="8">
                  <c:v>2007</c:v>
                </c:pt>
              </c:strCache>
            </c:strRef>
          </c:cat>
          <c:val>
            <c:numRef>
              <c:f>Sheet1!$B$4:$J$4</c:f>
              <c:numCache>
                <c:formatCode>General</c:formatCode>
                <c:ptCount val="9"/>
                <c:pt idx="0">
                  <c:v>2901</c:v>
                </c:pt>
                <c:pt idx="1">
                  <c:v>3286</c:v>
                </c:pt>
                <c:pt idx="2">
                  <c:v>3468</c:v>
                </c:pt>
                <c:pt idx="3">
                  <c:v>3813</c:v>
                </c:pt>
                <c:pt idx="4">
                  <c:v>4285</c:v>
                </c:pt>
                <c:pt idx="5">
                  <c:v>4276</c:v>
                </c:pt>
                <c:pt idx="6">
                  <c:v>4247</c:v>
                </c:pt>
                <c:pt idx="7">
                  <c:v>4375</c:v>
                </c:pt>
                <c:pt idx="8">
                  <c:v>4728</c:v>
                </c:pt>
              </c:numCache>
            </c:numRef>
          </c:val>
          <c:smooth val="0"/>
          <c:extLst>
            <c:ext xmlns:c16="http://schemas.microsoft.com/office/drawing/2014/chart" uri="{C3380CC4-5D6E-409C-BE32-E72D297353CC}">
              <c16:uniqueId val="{00000002-AF68-C546-AC2B-2CED4FC6BC2D}"/>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General" sourceLinked="0"/>
        <c:majorTickMark val="out"/>
        <c:minorTickMark val="none"/>
        <c:tickLblPos val="low"/>
        <c:spPr>
          <a:ln w="9525" cap="flat">
            <a:solidFill>
              <a:srgbClr val="B7B7B7"/>
            </a:solidFill>
            <a:prstDash val="solid"/>
            <a:round/>
          </a:ln>
        </c:spPr>
        <c:txPr>
          <a:bodyPr rot="0"/>
          <a:lstStyle/>
          <a:p>
            <a:pPr>
              <a:defRPr sz="1800" b="0" i="0" u="none" strike="noStrike">
                <a:solidFill>
                  <a:srgbClr val="000000"/>
                </a:solidFill>
                <a:latin typeface="Calibri"/>
              </a:defRPr>
            </a:pPr>
            <a:endParaRPr lang="en-US"/>
          </a:p>
        </c:txPr>
        <c:crossAx val="2094734553"/>
        <c:crosses val="autoZero"/>
        <c:auto val="1"/>
        <c:lblAlgn val="ctr"/>
        <c:lblOffset val="100"/>
        <c:noMultiLvlLbl val="1"/>
      </c:catAx>
      <c:valAx>
        <c:axId val="2094734553"/>
        <c:scaling>
          <c:orientation val="minMax"/>
          <c:min val="2500"/>
        </c:scaling>
        <c:delete val="0"/>
        <c:axPos val="l"/>
        <c:majorGridlines>
          <c:spPr>
            <a:ln w="12700" cap="flat">
              <a:solidFill>
                <a:srgbClr val="B7B7B7"/>
              </a:solidFill>
              <a:prstDash val="solid"/>
              <a:round/>
            </a:ln>
          </c:spPr>
        </c:majorGridlines>
        <c:numFmt formatCode="0" sourceLinked="0"/>
        <c:majorTickMark val="out"/>
        <c:minorTickMark val="none"/>
        <c:tickLblPos val="nextTo"/>
        <c:spPr>
          <a:ln w="9525" cap="flat">
            <a:solidFill>
              <a:srgbClr val="B7B7B7"/>
            </a:solidFill>
            <a:prstDash val="solid"/>
            <a:round/>
          </a:ln>
        </c:spPr>
        <c:txPr>
          <a:bodyPr rot="0"/>
          <a:lstStyle/>
          <a:p>
            <a:pPr>
              <a:defRPr sz="1800" b="0" i="0" u="none" strike="noStrike">
                <a:solidFill>
                  <a:srgbClr val="000000"/>
                </a:solidFill>
                <a:latin typeface="Calibri"/>
              </a:defRPr>
            </a:pPr>
            <a:endParaRPr lang="en-US"/>
          </a:p>
        </c:txPr>
        <c:crossAx val="2094734552"/>
        <c:crosses val="autoZero"/>
        <c:crossBetween val="midCat"/>
        <c:majorUnit val="2125"/>
        <c:minorUnit val="1062.5"/>
      </c:valAx>
      <c:spPr>
        <a:solidFill>
          <a:srgbClr val="FFFFFF"/>
        </a:solidFill>
        <a:ln w="12700" cap="flat">
          <a:noFill/>
          <a:miter lim="400000"/>
        </a:ln>
        <a:effectLst/>
      </c:spPr>
    </c:plotArea>
    <c:legend>
      <c:legendPos val="b"/>
      <c:layout>
        <c:manualLayout>
          <c:xMode val="edge"/>
          <c:yMode val="edge"/>
          <c:x val="8.9366299999999996E-2"/>
          <c:y val="0.93953299999999995"/>
          <c:w val="0.844804"/>
          <c:h val="6.0466899999999997E-2"/>
        </c:manualLayout>
      </c:layout>
      <c:overlay val="1"/>
      <c:spPr>
        <a:noFill/>
        <a:ln w="9525" cap="flat">
          <a:noFill/>
          <a:round/>
        </a:ln>
        <a:effectLst/>
      </c:spPr>
      <c:txPr>
        <a:bodyPr rot="0"/>
        <a:lstStyle/>
        <a:p>
          <a:pPr>
            <a:defRPr sz="1800" b="0" i="0" u="none" strike="noStrike">
              <a:solidFill>
                <a:srgbClr val="000000"/>
              </a:solidFill>
              <a:latin typeface="Calibri"/>
            </a:defRPr>
          </a:pPr>
          <a:endParaRPr lang="en-US"/>
        </a:p>
      </c:txPr>
    </c:legend>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title>
      <c:tx>
        <c:rich>
          <a:bodyPr rot="0"/>
          <a:lstStyle/>
          <a:p>
            <a:pPr>
              <a:defRPr sz="1800" b="1" i="0" u="none" strike="noStrike">
                <a:solidFill>
                  <a:srgbClr val="000000"/>
                </a:solidFill>
                <a:latin typeface="Calibri"/>
              </a:defRPr>
            </a:pPr>
            <a:r>
              <a:rPr lang="en-CA" sz="1800" b="1" i="0" u="none" strike="noStrike">
                <a:solidFill>
                  <a:srgbClr val="000000"/>
                </a:solidFill>
                <a:latin typeface="Calibri"/>
              </a:rPr>
              <a:t>Figure 2: Aboriginal Children in Care in Canada</a:t>
            </a:r>
          </a:p>
        </c:rich>
      </c:tx>
      <c:layout>
        <c:manualLayout>
          <c:xMode val="edge"/>
          <c:yMode val="edge"/>
          <c:x val="0.22912199999999999"/>
          <c:y val="0"/>
          <c:w val="0.54175600000000002"/>
          <c:h val="9.4858200000000004E-2"/>
        </c:manualLayout>
      </c:layout>
      <c:overlay val="1"/>
      <c:spPr>
        <a:noFill/>
        <a:effectLst/>
      </c:spPr>
    </c:title>
    <c:autoTitleDeleted val="0"/>
    <c:plotArea>
      <c:layout>
        <c:manualLayout>
          <c:layoutTarget val="inner"/>
          <c:xMode val="edge"/>
          <c:yMode val="edge"/>
          <c:x val="8.8176400000000002E-2"/>
          <c:y val="9.4858200000000004E-2"/>
          <c:w val="0.88249200000000005"/>
          <c:h val="0.71833999999999998"/>
        </c:manualLayout>
      </c:layout>
      <c:lineChart>
        <c:grouping val="standard"/>
        <c:varyColors val="0"/>
        <c:ser>
          <c:idx val="0"/>
          <c:order val="0"/>
          <c:tx>
            <c:strRef>
              <c:f>Sheet1!$A$2</c:f>
              <c:strCache>
                <c:ptCount val="1"/>
                <c:pt idx="0">
                  <c:v>Aboriginal Children in Care in Canada</c:v>
                </c:pt>
              </c:strCache>
            </c:strRef>
          </c:tx>
          <c:spPr>
            <a:ln w="28575" cap="flat">
              <a:solidFill>
                <a:srgbClr val="5B92C8"/>
              </a:solidFill>
              <a:prstDash val="solid"/>
              <a:round/>
            </a:ln>
            <a:effectLst/>
          </c:spPr>
          <c:marker>
            <c:symbol val="diamond"/>
            <c:size val="6"/>
            <c:spPr>
              <a:solidFill>
                <a:srgbClr val="6095C9"/>
              </a:solidFill>
              <a:ln w="9525" cap="flat">
                <a:solidFill>
                  <a:srgbClr val="5B92C8"/>
                </a:solidFill>
                <a:prstDash val="solid"/>
                <a:round/>
              </a:ln>
              <a:effectLst/>
            </c:spPr>
          </c:marker>
          <c:cat>
            <c:strRef>
              <c:f>Sheet1!$B$1:$H$1</c:f>
              <c:strCache>
                <c:ptCount val="7"/>
                <c:pt idx="0">
                  <c:v>1940</c:v>
                </c:pt>
                <c:pt idx="1">
                  <c:v>1952</c:v>
                </c:pt>
                <c:pt idx="2">
                  <c:v>1964</c:v>
                </c:pt>
                <c:pt idx="3">
                  <c:v>1976</c:v>
                </c:pt>
                <c:pt idx="4">
                  <c:v>1988</c:v>
                </c:pt>
                <c:pt idx="5">
                  <c:v>1999</c:v>
                </c:pt>
                <c:pt idx="6">
                  <c:v>2008</c:v>
                </c:pt>
              </c:strCache>
            </c:strRef>
          </c:cat>
          <c:val>
            <c:numRef>
              <c:f>Sheet1!$B$2:$H$2</c:f>
              <c:numCache>
                <c:formatCode>General</c:formatCode>
                <c:ptCount val="7"/>
                <c:pt idx="0">
                  <c:v>0</c:v>
                </c:pt>
                <c:pt idx="1">
                  <c:v>723</c:v>
                </c:pt>
                <c:pt idx="2">
                  <c:v>1446</c:v>
                </c:pt>
                <c:pt idx="3">
                  <c:v>2423</c:v>
                </c:pt>
                <c:pt idx="4">
                  <c:v>4300</c:v>
                </c:pt>
                <c:pt idx="5">
                  <c:v>6450</c:v>
                </c:pt>
                <c:pt idx="6">
                  <c:v>7900</c:v>
                </c:pt>
              </c:numCache>
            </c:numRef>
          </c:val>
          <c:smooth val="0"/>
          <c:extLst>
            <c:ext xmlns:c16="http://schemas.microsoft.com/office/drawing/2014/chart" uri="{C3380CC4-5D6E-409C-BE32-E72D297353CC}">
              <c16:uniqueId val="{00000000-0D12-3A4E-B5F2-750CD055E280}"/>
            </c:ext>
          </c:extLst>
        </c:ser>
        <c:ser>
          <c:idx val="1"/>
          <c:order val="1"/>
          <c:tx>
            <c:strRef>
              <c:f>Sheet1!$A$3</c:f>
              <c:strCache>
                <c:ptCount val="1"/>
                <c:pt idx="0">
                  <c:v>Growth of population</c:v>
                </c:pt>
              </c:strCache>
            </c:strRef>
          </c:tx>
          <c:spPr>
            <a:ln w="28575" cap="flat">
              <a:solidFill>
                <a:srgbClr val="CC625A"/>
              </a:solidFill>
              <a:prstDash val="solid"/>
              <a:round/>
            </a:ln>
            <a:effectLst/>
          </c:spPr>
          <c:marker>
            <c:symbol val="square"/>
            <c:size val="6"/>
            <c:spPr>
              <a:solidFill>
                <a:srgbClr val="CD665F"/>
              </a:solidFill>
              <a:ln w="9525" cap="flat">
                <a:solidFill>
                  <a:srgbClr val="CC625A"/>
                </a:solidFill>
                <a:prstDash val="solid"/>
                <a:round/>
              </a:ln>
              <a:effectLst/>
            </c:spPr>
          </c:marker>
          <c:cat>
            <c:strRef>
              <c:f>Sheet1!$B$1:$H$1</c:f>
              <c:strCache>
                <c:ptCount val="7"/>
                <c:pt idx="0">
                  <c:v>1940</c:v>
                </c:pt>
                <c:pt idx="1">
                  <c:v>1952</c:v>
                </c:pt>
                <c:pt idx="2">
                  <c:v>1964</c:v>
                </c:pt>
                <c:pt idx="3">
                  <c:v>1976</c:v>
                </c:pt>
                <c:pt idx="4">
                  <c:v>1988</c:v>
                </c:pt>
                <c:pt idx="5">
                  <c:v>1999</c:v>
                </c:pt>
                <c:pt idx="6">
                  <c:v>2008</c:v>
                </c:pt>
              </c:strCache>
            </c:strRef>
          </c:cat>
          <c:val>
            <c:numRef>
              <c:f>Sheet1!$B$3:$H$3</c:f>
              <c:numCache>
                <c:formatCode>General</c:formatCode>
                <c:ptCount val="7"/>
                <c:pt idx="4">
                  <c:v>1000</c:v>
                </c:pt>
                <c:pt idx="5">
                  <c:v>1419</c:v>
                </c:pt>
                <c:pt idx="6">
                  <c:v>1652</c:v>
                </c:pt>
              </c:numCache>
            </c:numRef>
          </c:val>
          <c:smooth val="0"/>
          <c:extLst>
            <c:ext xmlns:c16="http://schemas.microsoft.com/office/drawing/2014/chart" uri="{C3380CC4-5D6E-409C-BE32-E72D297353CC}">
              <c16:uniqueId val="{00000001-0D12-3A4E-B5F2-750CD055E280}"/>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General" sourceLinked="0"/>
        <c:majorTickMark val="out"/>
        <c:minorTickMark val="none"/>
        <c:tickLblPos val="low"/>
        <c:spPr>
          <a:ln w="9525" cap="flat">
            <a:solidFill>
              <a:srgbClr val="B7B7B7"/>
            </a:solidFill>
            <a:prstDash val="solid"/>
            <a:round/>
          </a:ln>
        </c:spPr>
        <c:txPr>
          <a:bodyPr rot="0"/>
          <a:lstStyle/>
          <a:p>
            <a:pPr>
              <a:defRPr sz="1800" b="0" i="0" u="none" strike="noStrike">
                <a:solidFill>
                  <a:srgbClr val="000000"/>
                </a:solidFill>
                <a:latin typeface="Calibri"/>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B7B7B7"/>
              </a:solidFill>
              <a:prstDash val="solid"/>
              <a:round/>
            </a:ln>
          </c:spPr>
        </c:majorGridlines>
        <c:numFmt formatCode="0" sourceLinked="0"/>
        <c:majorTickMark val="out"/>
        <c:minorTickMark val="none"/>
        <c:tickLblPos val="nextTo"/>
        <c:spPr>
          <a:ln w="9525" cap="flat">
            <a:solidFill>
              <a:srgbClr val="B7B7B7"/>
            </a:solidFill>
            <a:prstDash val="solid"/>
            <a:round/>
          </a:ln>
        </c:spPr>
        <c:txPr>
          <a:bodyPr rot="0"/>
          <a:lstStyle/>
          <a:p>
            <a:pPr>
              <a:defRPr sz="1800" b="0" i="0" u="none" strike="noStrike">
                <a:solidFill>
                  <a:srgbClr val="000000"/>
                </a:solidFill>
                <a:latin typeface="Calibri"/>
              </a:defRPr>
            </a:pPr>
            <a:endParaRPr lang="en-US"/>
          </a:p>
        </c:txPr>
        <c:crossAx val="2094734552"/>
        <c:crosses val="autoZero"/>
        <c:crossBetween val="midCat"/>
        <c:majorUnit val="2000"/>
        <c:minorUnit val="1000"/>
      </c:valAx>
      <c:spPr>
        <a:solidFill>
          <a:srgbClr val="FFFFFF"/>
        </a:solidFill>
        <a:ln w="12700" cap="flat">
          <a:noFill/>
          <a:miter lim="400000"/>
        </a:ln>
        <a:effectLst/>
      </c:spPr>
    </c:plotArea>
    <c:legend>
      <c:legendPos val="b"/>
      <c:layout>
        <c:manualLayout>
          <c:xMode val="edge"/>
          <c:yMode val="edge"/>
          <c:x val="4.8391700000000003E-2"/>
          <c:y val="0.94007099999999999"/>
          <c:w val="0.89813900000000002"/>
          <c:h val="5.9929099999999999E-2"/>
        </c:manualLayout>
      </c:layout>
      <c:overlay val="1"/>
      <c:spPr>
        <a:noFill/>
        <a:ln w="9525" cap="flat">
          <a:noFill/>
          <a:round/>
        </a:ln>
        <a:effectLst/>
      </c:spPr>
      <c:txPr>
        <a:bodyPr rot="0"/>
        <a:lstStyle/>
        <a:p>
          <a:pPr>
            <a:defRPr sz="1800" b="0" i="0" u="none" strike="noStrike">
              <a:solidFill>
                <a:srgbClr val="000000"/>
              </a:solidFill>
              <a:latin typeface="Calibri"/>
            </a:defRPr>
          </a:pPr>
          <a:endParaRPr lang="en-US"/>
        </a:p>
      </c:txPr>
    </c:legend>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11649"/>
          <c:y val="6.7817100000000005E-2"/>
          <c:w val="0.883351"/>
          <c:h val="0.76255300000000004"/>
        </c:manualLayout>
      </c:layout>
      <c:barChart>
        <c:barDir val="col"/>
        <c:grouping val="clustered"/>
        <c:varyColors val="0"/>
        <c:ser>
          <c:idx val="0"/>
          <c:order val="0"/>
          <c:tx>
            <c:strRef>
              <c:f>Sheet1!$A$2</c:f>
              <c:strCache>
                <c:ptCount val="1"/>
                <c:pt idx="0">
                  <c:v>Total Children in Care</c:v>
                </c:pt>
              </c:strCache>
            </c:strRef>
          </c:tx>
          <c:spPr>
            <a:solidFill>
              <a:srgbClr val="6095C9"/>
            </a:solidFill>
            <a:ln w="9525" cap="flat">
              <a:noFill/>
              <a:round/>
            </a:ln>
            <a:effectLst/>
          </c:spPr>
          <c:invertIfNegative val="0"/>
          <c:cat>
            <c:strRef>
              <c:f>Sheet1!$B$1:$B$1</c:f>
              <c:strCache>
                <c:ptCount val="1"/>
                <c:pt idx="0">
                  <c:v>%</c:v>
                </c:pt>
              </c:strCache>
            </c:strRef>
          </c:cat>
          <c:val>
            <c:numRef>
              <c:f>Sheet1!$B$2:$B$2</c:f>
              <c:numCache>
                <c:formatCode>General</c:formatCode>
                <c:ptCount val="1"/>
                <c:pt idx="0">
                  <c:v>-0.09</c:v>
                </c:pt>
              </c:numCache>
            </c:numRef>
          </c:val>
          <c:extLst>
            <c:ext xmlns:c16="http://schemas.microsoft.com/office/drawing/2014/chart" uri="{C3380CC4-5D6E-409C-BE32-E72D297353CC}">
              <c16:uniqueId val="{00000000-9BA2-5C4A-BFB5-D96D8497317A}"/>
            </c:ext>
          </c:extLst>
        </c:ser>
        <c:ser>
          <c:idx val="1"/>
          <c:order val="1"/>
          <c:tx>
            <c:strRef>
              <c:f>Sheet1!$A$3</c:f>
              <c:strCache>
                <c:ptCount val="1"/>
                <c:pt idx="0">
                  <c:v>Foster Care Homes Available</c:v>
                </c:pt>
              </c:strCache>
            </c:strRef>
          </c:tx>
          <c:spPr>
            <a:solidFill>
              <a:srgbClr val="CD665F"/>
            </a:solidFill>
            <a:ln w="9525" cap="flat">
              <a:noFill/>
              <a:round/>
            </a:ln>
            <a:effectLst/>
          </c:spPr>
          <c:invertIfNegative val="0"/>
          <c:cat>
            <c:strRef>
              <c:f>Sheet1!$B$1:$B$1</c:f>
              <c:strCache>
                <c:ptCount val="1"/>
                <c:pt idx="0">
                  <c:v>%</c:v>
                </c:pt>
              </c:strCache>
            </c:strRef>
          </c:cat>
          <c:val>
            <c:numRef>
              <c:f>Sheet1!$B$3:$B$3</c:f>
              <c:numCache>
                <c:formatCode>General</c:formatCode>
                <c:ptCount val="1"/>
                <c:pt idx="0">
                  <c:v>-0.23</c:v>
                </c:pt>
              </c:numCache>
            </c:numRef>
          </c:val>
          <c:extLst>
            <c:ext xmlns:c16="http://schemas.microsoft.com/office/drawing/2014/chart" uri="{C3380CC4-5D6E-409C-BE32-E72D297353CC}">
              <c16:uniqueId val="{00000001-9BA2-5C4A-BFB5-D96D8497317A}"/>
            </c:ext>
          </c:extLst>
        </c:ser>
        <c:ser>
          <c:idx val="2"/>
          <c:order val="2"/>
          <c:tx>
            <c:strRef>
              <c:f>Sheet1!$A$4</c:f>
              <c:strCache>
                <c:ptCount val="1"/>
                <c:pt idx="0">
                  <c:v>Community Agencies</c:v>
                </c:pt>
              </c:strCache>
            </c:strRef>
          </c:tx>
          <c:spPr>
            <a:solidFill>
              <a:srgbClr val="AAC56C"/>
            </a:solidFill>
            <a:ln w="9525" cap="flat">
              <a:noFill/>
              <a:round/>
            </a:ln>
            <a:effectLst/>
          </c:spPr>
          <c:invertIfNegative val="0"/>
          <c:cat>
            <c:strRef>
              <c:f>Sheet1!$B$1:$B$1</c:f>
              <c:strCache>
                <c:ptCount val="1"/>
                <c:pt idx="0">
                  <c:v>%</c:v>
                </c:pt>
              </c:strCache>
            </c:strRef>
          </c:cat>
          <c:val>
            <c:numRef>
              <c:f>Sheet1!$B$4:$B$4</c:f>
              <c:numCache>
                <c:formatCode>General</c:formatCode>
                <c:ptCount val="1"/>
                <c:pt idx="0">
                  <c:v>-0.23</c:v>
                </c:pt>
              </c:numCache>
            </c:numRef>
          </c:val>
          <c:extLst>
            <c:ext xmlns:c16="http://schemas.microsoft.com/office/drawing/2014/chart" uri="{C3380CC4-5D6E-409C-BE32-E72D297353CC}">
              <c16:uniqueId val="{00000002-9BA2-5C4A-BFB5-D96D8497317A}"/>
            </c:ext>
          </c:extLst>
        </c:ser>
        <c:ser>
          <c:idx val="3"/>
          <c:order val="3"/>
          <c:tx>
            <c:strRef>
              <c:f>Sheet1!$A$5</c:f>
              <c:strCache>
                <c:ptCount val="1"/>
                <c:pt idx="0">
                  <c:v>Non-Aboriginal Children in Care</c:v>
                </c:pt>
              </c:strCache>
            </c:strRef>
          </c:tx>
          <c:spPr>
            <a:solidFill>
              <a:srgbClr val="937AB2"/>
            </a:solidFill>
            <a:ln w="9525" cap="flat">
              <a:noFill/>
              <a:round/>
            </a:ln>
            <a:effectLst/>
          </c:spPr>
          <c:invertIfNegative val="0"/>
          <c:cat>
            <c:strRef>
              <c:f>Sheet1!$B$1:$B$1</c:f>
              <c:strCache>
                <c:ptCount val="1"/>
                <c:pt idx="0">
                  <c:v>%</c:v>
                </c:pt>
              </c:strCache>
            </c:strRef>
          </c:cat>
          <c:val>
            <c:numRef>
              <c:f>Sheet1!$B$5:$B$5</c:f>
              <c:numCache>
                <c:formatCode>General</c:formatCode>
                <c:ptCount val="1"/>
                <c:pt idx="0">
                  <c:v>0</c:v>
                </c:pt>
              </c:numCache>
            </c:numRef>
          </c:val>
          <c:extLst>
            <c:ext xmlns:c16="http://schemas.microsoft.com/office/drawing/2014/chart" uri="{C3380CC4-5D6E-409C-BE32-E72D297353CC}">
              <c16:uniqueId val="{00000003-9BA2-5C4A-BFB5-D96D8497317A}"/>
            </c:ext>
          </c:extLst>
        </c:ser>
        <c:ser>
          <c:idx val="4"/>
          <c:order val="4"/>
          <c:tx>
            <c:strRef>
              <c:f>Sheet1!$A$6</c:f>
              <c:strCache>
                <c:ptCount val="1"/>
                <c:pt idx="0">
                  <c:v>Aboriginal Children in Care</c:v>
                </c:pt>
              </c:strCache>
            </c:strRef>
          </c:tx>
          <c:spPr>
            <a:solidFill>
              <a:srgbClr val="59BAD1"/>
            </a:solidFill>
            <a:ln w="9525" cap="flat">
              <a:noFill/>
              <a:round/>
            </a:ln>
            <a:effectLst/>
          </c:spPr>
          <c:invertIfNegative val="0"/>
          <c:cat>
            <c:strRef>
              <c:f>Sheet1!$B$1:$B$1</c:f>
              <c:strCache>
                <c:ptCount val="1"/>
                <c:pt idx="0">
                  <c:v>%</c:v>
                </c:pt>
              </c:strCache>
            </c:strRef>
          </c:cat>
          <c:val>
            <c:numRef>
              <c:f>Sheet1!$B$6:$B$6</c:f>
              <c:numCache>
                <c:formatCode>General</c:formatCode>
                <c:ptCount val="1"/>
                <c:pt idx="0">
                  <c:v>0</c:v>
                </c:pt>
              </c:numCache>
            </c:numRef>
          </c:val>
          <c:extLst>
            <c:ext xmlns:c16="http://schemas.microsoft.com/office/drawing/2014/chart" uri="{C3380CC4-5D6E-409C-BE32-E72D297353CC}">
              <c16:uniqueId val="{00000004-9BA2-5C4A-BFB5-D96D8497317A}"/>
            </c:ext>
          </c:extLst>
        </c:ser>
        <c:dLbls>
          <c:showLegendKey val="0"/>
          <c:showVal val="0"/>
          <c:showCatName val="0"/>
          <c:showSerName val="0"/>
          <c:showPercent val="0"/>
          <c:showBubbleSize val="0"/>
        </c:dLbls>
        <c:gapWidth val="150"/>
        <c:axId val="2094734552"/>
        <c:axId val="2094734553"/>
      </c:barChart>
      <c:catAx>
        <c:axId val="2094734552"/>
        <c:scaling>
          <c:orientation val="minMax"/>
        </c:scaling>
        <c:delete val="0"/>
        <c:axPos val="b"/>
        <c:numFmt formatCode="General" sourceLinked="0"/>
        <c:majorTickMark val="out"/>
        <c:minorTickMark val="none"/>
        <c:tickLblPos val="none"/>
        <c:spPr>
          <a:ln w="9525" cap="flat">
            <a:solidFill>
              <a:srgbClr val="B7B7B7"/>
            </a:solidFill>
            <a:prstDash val="solid"/>
            <a:round/>
          </a:ln>
        </c:spPr>
        <c:txPr>
          <a:bodyPr rot="0"/>
          <a:lstStyle/>
          <a:p>
            <a:pPr>
              <a:defRPr sz="2400" b="0" i="0" u="none" strike="noStrike">
                <a:solidFill>
                  <a:srgbClr val="000000"/>
                </a:solidFill>
                <a:latin typeface="Gill Sans"/>
              </a:defRPr>
            </a:pPr>
            <a:endParaRPr lang="en-US"/>
          </a:p>
        </c:txPr>
        <c:crossAx val="2094734553"/>
        <c:crosses val="autoZero"/>
        <c:auto val="1"/>
        <c:lblAlgn val="ctr"/>
        <c:lblOffset val="100"/>
        <c:noMultiLvlLbl val="1"/>
      </c:catAx>
      <c:valAx>
        <c:axId val="2094734553"/>
        <c:scaling>
          <c:orientation val="minMax"/>
          <c:max val="0.3"/>
          <c:min val="-0.3"/>
        </c:scaling>
        <c:delete val="0"/>
        <c:axPos val="l"/>
        <c:majorGridlines>
          <c:spPr>
            <a:ln w="12700" cap="flat">
              <a:solidFill>
                <a:srgbClr val="B7B7B7"/>
              </a:solidFill>
              <a:prstDash val="solid"/>
              <a:round/>
            </a:ln>
          </c:spPr>
        </c:majorGridlines>
        <c:numFmt formatCode="#,##0%" sourceLinked="0"/>
        <c:majorTickMark val="out"/>
        <c:minorTickMark val="none"/>
        <c:tickLblPos val="nextTo"/>
        <c:spPr>
          <a:ln w="9525" cap="flat">
            <a:solidFill>
              <a:srgbClr val="B7B7B7"/>
            </a:solidFill>
            <a:prstDash val="solid"/>
            <a:round/>
          </a:ln>
        </c:spPr>
        <c:txPr>
          <a:bodyPr rot="0"/>
          <a:lstStyle/>
          <a:p>
            <a:pPr>
              <a:defRPr sz="2400" b="0" i="0" u="none" strike="noStrike">
                <a:solidFill>
                  <a:srgbClr val="000000"/>
                </a:solidFill>
                <a:latin typeface="Gill Sans"/>
              </a:defRPr>
            </a:pPr>
            <a:endParaRPr lang="en-US"/>
          </a:p>
        </c:txPr>
        <c:crossAx val="2094734552"/>
        <c:crosses val="min"/>
        <c:crossBetween val="between"/>
        <c:majorUnit val="0.15"/>
        <c:minorUnit val="7.4999999999999997E-2"/>
      </c:valAx>
      <c:spPr>
        <a:solidFill>
          <a:srgbClr val="FFFFFF"/>
        </a:solidFill>
        <a:ln w="12700" cap="flat">
          <a:noFill/>
          <a:miter lim="400000"/>
        </a:ln>
        <a:effectLst/>
      </c:spPr>
    </c:plotArea>
    <c:legend>
      <c:legendPos val="b"/>
      <c:layout>
        <c:manualLayout>
          <c:xMode val="edge"/>
          <c:yMode val="edge"/>
          <c:x val="0.18278"/>
          <c:y val="0.86397599999999997"/>
          <c:w val="0.77612199999999998"/>
          <c:h val="0.13602400000000001"/>
        </c:manualLayout>
      </c:layout>
      <c:overlay val="1"/>
      <c:spPr>
        <a:noFill/>
        <a:ln w="9525" cap="flat">
          <a:noFill/>
          <a:round/>
        </a:ln>
        <a:effectLst/>
      </c:spPr>
      <c:txPr>
        <a:bodyPr rot="0"/>
        <a:lstStyle/>
        <a:p>
          <a:pPr>
            <a:defRPr sz="1500" b="0" i="0" u="none" strike="noStrike">
              <a:solidFill>
                <a:srgbClr val="000000"/>
              </a:solidFill>
              <a:latin typeface="Gill Sans"/>
            </a:defRPr>
          </a:pPr>
          <a:endParaRPr lang="en-US"/>
        </a:p>
      </c:txPr>
    </c:legend>
    <c:plotVisOnly val="1"/>
    <c:dispBlanksAs val="gap"/>
    <c:showDLblsOverMax val="1"/>
  </c:chart>
  <c:spPr>
    <a:noFill/>
    <a:ln>
      <a:noFill/>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11649"/>
          <c:y val="6.7817100000000005E-2"/>
          <c:w val="0.883351"/>
          <c:h val="0.76255300000000004"/>
        </c:manualLayout>
      </c:layout>
      <c:barChart>
        <c:barDir val="col"/>
        <c:grouping val="clustered"/>
        <c:varyColors val="0"/>
        <c:ser>
          <c:idx val="0"/>
          <c:order val="0"/>
          <c:tx>
            <c:strRef>
              <c:f>Sheet1!$A$2</c:f>
              <c:strCache>
                <c:ptCount val="1"/>
                <c:pt idx="0">
                  <c:v>Total Children in Care</c:v>
                </c:pt>
              </c:strCache>
            </c:strRef>
          </c:tx>
          <c:spPr>
            <a:solidFill>
              <a:srgbClr val="6095C9"/>
            </a:solidFill>
            <a:ln w="9525" cap="flat">
              <a:noFill/>
              <a:round/>
            </a:ln>
            <a:effectLst/>
          </c:spPr>
          <c:invertIfNegative val="0"/>
          <c:cat>
            <c:strRef>
              <c:f>Sheet1!$B$1:$B$1</c:f>
              <c:strCache>
                <c:ptCount val="1"/>
                <c:pt idx="0">
                  <c:v>%</c:v>
                </c:pt>
              </c:strCache>
            </c:strRef>
          </c:cat>
          <c:val>
            <c:numRef>
              <c:f>Sheet1!$B$2:$B$2</c:f>
              <c:numCache>
                <c:formatCode>General</c:formatCode>
                <c:ptCount val="1"/>
                <c:pt idx="0">
                  <c:v>-0.09</c:v>
                </c:pt>
              </c:numCache>
            </c:numRef>
          </c:val>
          <c:extLst>
            <c:ext xmlns:c16="http://schemas.microsoft.com/office/drawing/2014/chart" uri="{C3380CC4-5D6E-409C-BE32-E72D297353CC}">
              <c16:uniqueId val="{00000000-1C12-344E-B320-BFE64A7E4FD5}"/>
            </c:ext>
          </c:extLst>
        </c:ser>
        <c:ser>
          <c:idx val="1"/>
          <c:order val="1"/>
          <c:tx>
            <c:strRef>
              <c:f>Sheet1!$A$3</c:f>
              <c:strCache>
                <c:ptCount val="1"/>
                <c:pt idx="0">
                  <c:v>Foster Care Homes Available</c:v>
                </c:pt>
              </c:strCache>
            </c:strRef>
          </c:tx>
          <c:spPr>
            <a:solidFill>
              <a:srgbClr val="CD665F"/>
            </a:solidFill>
            <a:ln w="9525" cap="flat">
              <a:noFill/>
              <a:round/>
            </a:ln>
            <a:effectLst/>
          </c:spPr>
          <c:invertIfNegative val="0"/>
          <c:cat>
            <c:strRef>
              <c:f>Sheet1!$B$1:$B$1</c:f>
              <c:strCache>
                <c:ptCount val="1"/>
                <c:pt idx="0">
                  <c:v>%</c:v>
                </c:pt>
              </c:strCache>
            </c:strRef>
          </c:cat>
          <c:val>
            <c:numRef>
              <c:f>Sheet1!$B$3:$B$3</c:f>
              <c:numCache>
                <c:formatCode>General</c:formatCode>
                <c:ptCount val="1"/>
                <c:pt idx="0">
                  <c:v>-0.23</c:v>
                </c:pt>
              </c:numCache>
            </c:numRef>
          </c:val>
          <c:extLst>
            <c:ext xmlns:c16="http://schemas.microsoft.com/office/drawing/2014/chart" uri="{C3380CC4-5D6E-409C-BE32-E72D297353CC}">
              <c16:uniqueId val="{00000001-1C12-344E-B320-BFE64A7E4FD5}"/>
            </c:ext>
          </c:extLst>
        </c:ser>
        <c:ser>
          <c:idx val="2"/>
          <c:order val="2"/>
          <c:tx>
            <c:strRef>
              <c:f>Sheet1!$A$4</c:f>
              <c:strCache>
                <c:ptCount val="1"/>
                <c:pt idx="0">
                  <c:v>Community Agencies</c:v>
                </c:pt>
              </c:strCache>
            </c:strRef>
          </c:tx>
          <c:spPr>
            <a:solidFill>
              <a:srgbClr val="AAC56C"/>
            </a:solidFill>
            <a:ln w="9525" cap="flat">
              <a:noFill/>
              <a:round/>
            </a:ln>
            <a:effectLst/>
          </c:spPr>
          <c:invertIfNegative val="0"/>
          <c:cat>
            <c:strRef>
              <c:f>Sheet1!$B$1:$B$1</c:f>
              <c:strCache>
                <c:ptCount val="1"/>
                <c:pt idx="0">
                  <c:v>%</c:v>
                </c:pt>
              </c:strCache>
            </c:strRef>
          </c:cat>
          <c:val>
            <c:numRef>
              <c:f>Sheet1!$B$4:$B$4</c:f>
              <c:numCache>
                <c:formatCode>General</c:formatCode>
                <c:ptCount val="1"/>
                <c:pt idx="0">
                  <c:v>-0.23</c:v>
                </c:pt>
              </c:numCache>
            </c:numRef>
          </c:val>
          <c:extLst>
            <c:ext xmlns:c16="http://schemas.microsoft.com/office/drawing/2014/chart" uri="{C3380CC4-5D6E-409C-BE32-E72D297353CC}">
              <c16:uniqueId val="{00000002-1C12-344E-B320-BFE64A7E4FD5}"/>
            </c:ext>
          </c:extLst>
        </c:ser>
        <c:ser>
          <c:idx val="3"/>
          <c:order val="3"/>
          <c:tx>
            <c:strRef>
              <c:f>Sheet1!$A$5</c:f>
              <c:strCache>
                <c:ptCount val="1"/>
                <c:pt idx="0">
                  <c:v>Non-Aboriginal Children in Care</c:v>
                </c:pt>
              </c:strCache>
            </c:strRef>
          </c:tx>
          <c:spPr>
            <a:solidFill>
              <a:srgbClr val="937AB2"/>
            </a:solidFill>
            <a:ln w="9525" cap="flat">
              <a:noFill/>
              <a:round/>
            </a:ln>
            <a:effectLst/>
          </c:spPr>
          <c:invertIfNegative val="0"/>
          <c:cat>
            <c:strRef>
              <c:f>Sheet1!$B$1:$B$1</c:f>
              <c:strCache>
                <c:ptCount val="1"/>
                <c:pt idx="0">
                  <c:v>%</c:v>
                </c:pt>
              </c:strCache>
            </c:strRef>
          </c:cat>
          <c:val>
            <c:numRef>
              <c:f>Sheet1!$B$5:$B$5</c:f>
              <c:numCache>
                <c:formatCode>General</c:formatCode>
                <c:ptCount val="1"/>
                <c:pt idx="0">
                  <c:v>-0.21</c:v>
                </c:pt>
              </c:numCache>
            </c:numRef>
          </c:val>
          <c:extLst>
            <c:ext xmlns:c16="http://schemas.microsoft.com/office/drawing/2014/chart" uri="{C3380CC4-5D6E-409C-BE32-E72D297353CC}">
              <c16:uniqueId val="{00000003-1C12-344E-B320-BFE64A7E4FD5}"/>
            </c:ext>
          </c:extLst>
        </c:ser>
        <c:ser>
          <c:idx val="4"/>
          <c:order val="4"/>
          <c:tx>
            <c:strRef>
              <c:f>Sheet1!$A$6</c:f>
              <c:strCache>
                <c:ptCount val="1"/>
                <c:pt idx="0">
                  <c:v>Aboriginal Children in Care</c:v>
                </c:pt>
              </c:strCache>
            </c:strRef>
          </c:tx>
          <c:spPr>
            <a:solidFill>
              <a:srgbClr val="59BAD1"/>
            </a:solidFill>
            <a:ln w="9525" cap="flat">
              <a:noFill/>
              <a:round/>
            </a:ln>
            <a:effectLst/>
          </c:spPr>
          <c:invertIfNegative val="0"/>
          <c:cat>
            <c:strRef>
              <c:f>Sheet1!$B$1:$B$1</c:f>
              <c:strCache>
                <c:ptCount val="1"/>
                <c:pt idx="0">
                  <c:v>%</c:v>
                </c:pt>
              </c:strCache>
            </c:strRef>
          </c:cat>
          <c:val>
            <c:numRef>
              <c:f>Sheet1!$B$6:$B$6</c:f>
              <c:numCache>
                <c:formatCode>General</c:formatCode>
                <c:ptCount val="1"/>
                <c:pt idx="0">
                  <c:v>0</c:v>
                </c:pt>
              </c:numCache>
            </c:numRef>
          </c:val>
          <c:extLst>
            <c:ext xmlns:c16="http://schemas.microsoft.com/office/drawing/2014/chart" uri="{C3380CC4-5D6E-409C-BE32-E72D297353CC}">
              <c16:uniqueId val="{00000004-1C12-344E-B320-BFE64A7E4FD5}"/>
            </c:ext>
          </c:extLst>
        </c:ser>
        <c:dLbls>
          <c:showLegendKey val="0"/>
          <c:showVal val="0"/>
          <c:showCatName val="0"/>
          <c:showSerName val="0"/>
          <c:showPercent val="0"/>
          <c:showBubbleSize val="0"/>
        </c:dLbls>
        <c:gapWidth val="150"/>
        <c:axId val="2094734552"/>
        <c:axId val="2094734553"/>
      </c:barChart>
      <c:catAx>
        <c:axId val="2094734552"/>
        <c:scaling>
          <c:orientation val="minMax"/>
        </c:scaling>
        <c:delete val="0"/>
        <c:axPos val="b"/>
        <c:numFmt formatCode="General" sourceLinked="0"/>
        <c:majorTickMark val="out"/>
        <c:minorTickMark val="none"/>
        <c:tickLblPos val="none"/>
        <c:spPr>
          <a:ln w="9525" cap="flat">
            <a:solidFill>
              <a:srgbClr val="B7B7B7"/>
            </a:solidFill>
            <a:prstDash val="solid"/>
            <a:round/>
          </a:ln>
        </c:spPr>
        <c:txPr>
          <a:bodyPr rot="0"/>
          <a:lstStyle/>
          <a:p>
            <a:pPr>
              <a:defRPr sz="2400" b="0" i="0" u="none" strike="noStrike">
                <a:solidFill>
                  <a:srgbClr val="000000"/>
                </a:solidFill>
                <a:latin typeface="Gill Sans"/>
              </a:defRPr>
            </a:pPr>
            <a:endParaRPr lang="en-US"/>
          </a:p>
        </c:txPr>
        <c:crossAx val="2094734553"/>
        <c:crosses val="autoZero"/>
        <c:auto val="1"/>
        <c:lblAlgn val="ctr"/>
        <c:lblOffset val="100"/>
        <c:noMultiLvlLbl val="1"/>
      </c:catAx>
      <c:valAx>
        <c:axId val="2094734553"/>
        <c:scaling>
          <c:orientation val="minMax"/>
          <c:max val="0.3"/>
          <c:min val="-0.3"/>
        </c:scaling>
        <c:delete val="0"/>
        <c:axPos val="l"/>
        <c:majorGridlines>
          <c:spPr>
            <a:ln w="12700" cap="flat">
              <a:solidFill>
                <a:srgbClr val="B7B7B7"/>
              </a:solidFill>
              <a:prstDash val="solid"/>
              <a:round/>
            </a:ln>
          </c:spPr>
        </c:majorGridlines>
        <c:numFmt formatCode="#,##0%" sourceLinked="0"/>
        <c:majorTickMark val="out"/>
        <c:minorTickMark val="none"/>
        <c:tickLblPos val="nextTo"/>
        <c:spPr>
          <a:ln w="9525" cap="flat">
            <a:solidFill>
              <a:srgbClr val="B7B7B7"/>
            </a:solidFill>
            <a:prstDash val="solid"/>
            <a:round/>
          </a:ln>
        </c:spPr>
        <c:txPr>
          <a:bodyPr rot="0"/>
          <a:lstStyle/>
          <a:p>
            <a:pPr>
              <a:defRPr sz="2400" b="0" i="0" u="none" strike="noStrike">
                <a:solidFill>
                  <a:srgbClr val="000000"/>
                </a:solidFill>
                <a:latin typeface="Gill Sans"/>
              </a:defRPr>
            </a:pPr>
            <a:endParaRPr lang="en-US"/>
          </a:p>
        </c:txPr>
        <c:crossAx val="2094734552"/>
        <c:crosses val="min"/>
        <c:crossBetween val="between"/>
        <c:majorUnit val="0.15"/>
        <c:minorUnit val="7.4999999999999997E-2"/>
      </c:valAx>
      <c:spPr>
        <a:solidFill>
          <a:srgbClr val="FFFFFF"/>
        </a:solidFill>
        <a:ln w="12700" cap="flat">
          <a:noFill/>
          <a:miter lim="400000"/>
        </a:ln>
        <a:effectLst/>
      </c:spPr>
    </c:plotArea>
    <c:legend>
      <c:legendPos val="b"/>
      <c:layout>
        <c:manualLayout>
          <c:xMode val="edge"/>
          <c:yMode val="edge"/>
          <c:x val="0.18278"/>
          <c:y val="0.86397599999999997"/>
          <c:w val="0.77612199999999998"/>
          <c:h val="0.13602400000000001"/>
        </c:manualLayout>
      </c:layout>
      <c:overlay val="1"/>
      <c:spPr>
        <a:noFill/>
        <a:ln w="9525" cap="flat">
          <a:noFill/>
          <a:round/>
        </a:ln>
        <a:effectLst/>
      </c:spPr>
      <c:txPr>
        <a:bodyPr rot="0"/>
        <a:lstStyle/>
        <a:p>
          <a:pPr>
            <a:defRPr sz="1500" b="0" i="0" u="none" strike="noStrike">
              <a:solidFill>
                <a:srgbClr val="000000"/>
              </a:solidFill>
              <a:latin typeface="Gill Sans"/>
            </a:defRPr>
          </a:pPr>
          <a:endParaRPr lang="en-US"/>
        </a:p>
      </c:txPr>
    </c:legend>
    <c:plotVisOnly val="1"/>
    <c:dispBlanksAs val="gap"/>
    <c:showDLblsOverMax val="1"/>
  </c:chart>
  <c:spPr>
    <a:noFill/>
    <a:ln>
      <a:noFill/>
    </a:ln>
    <a:effectLst/>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11649"/>
          <c:y val="6.7817100000000005E-2"/>
          <c:w val="0.883351"/>
          <c:h val="0.76255300000000004"/>
        </c:manualLayout>
      </c:layout>
      <c:barChart>
        <c:barDir val="col"/>
        <c:grouping val="clustered"/>
        <c:varyColors val="0"/>
        <c:ser>
          <c:idx val="0"/>
          <c:order val="0"/>
          <c:tx>
            <c:strRef>
              <c:f>Sheet1!$A$2</c:f>
              <c:strCache>
                <c:ptCount val="1"/>
                <c:pt idx="0">
                  <c:v>Total Children in Care</c:v>
                </c:pt>
              </c:strCache>
            </c:strRef>
          </c:tx>
          <c:spPr>
            <a:solidFill>
              <a:srgbClr val="6095C9"/>
            </a:solidFill>
            <a:ln w="9525" cap="flat">
              <a:noFill/>
              <a:round/>
            </a:ln>
            <a:effectLst/>
          </c:spPr>
          <c:invertIfNegative val="0"/>
          <c:cat>
            <c:strRef>
              <c:f>Sheet1!$B$1:$B$1</c:f>
              <c:strCache>
                <c:ptCount val="1"/>
                <c:pt idx="0">
                  <c:v>%</c:v>
                </c:pt>
              </c:strCache>
            </c:strRef>
          </c:cat>
          <c:val>
            <c:numRef>
              <c:f>Sheet1!$B$2:$B$2</c:f>
              <c:numCache>
                <c:formatCode>General</c:formatCode>
                <c:ptCount val="1"/>
                <c:pt idx="0">
                  <c:v>-0.09</c:v>
                </c:pt>
              </c:numCache>
            </c:numRef>
          </c:val>
          <c:extLst>
            <c:ext xmlns:c16="http://schemas.microsoft.com/office/drawing/2014/chart" uri="{C3380CC4-5D6E-409C-BE32-E72D297353CC}">
              <c16:uniqueId val="{00000000-1D48-7349-B1D7-29B55962A65F}"/>
            </c:ext>
          </c:extLst>
        </c:ser>
        <c:ser>
          <c:idx val="1"/>
          <c:order val="1"/>
          <c:tx>
            <c:strRef>
              <c:f>Sheet1!$A$3</c:f>
              <c:strCache>
                <c:ptCount val="1"/>
                <c:pt idx="0">
                  <c:v>Foster Care Homes Available</c:v>
                </c:pt>
              </c:strCache>
            </c:strRef>
          </c:tx>
          <c:spPr>
            <a:solidFill>
              <a:srgbClr val="CD665F"/>
            </a:solidFill>
            <a:ln w="9525" cap="flat">
              <a:noFill/>
              <a:round/>
            </a:ln>
            <a:effectLst/>
          </c:spPr>
          <c:invertIfNegative val="0"/>
          <c:cat>
            <c:strRef>
              <c:f>Sheet1!$B$1:$B$1</c:f>
              <c:strCache>
                <c:ptCount val="1"/>
                <c:pt idx="0">
                  <c:v>%</c:v>
                </c:pt>
              </c:strCache>
            </c:strRef>
          </c:cat>
          <c:val>
            <c:numRef>
              <c:f>Sheet1!$B$3:$B$3</c:f>
              <c:numCache>
                <c:formatCode>General</c:formatCode>
                <c:ptCount val="1"/>
                <c:pt idx="0">
                  <c:v>-0.23</c:v>
                </c:pt>
              </c:numCache>
            </c:numRef>
          </c:val>
          <c:extLst>
            <c:ext xmlns:c16="http://schemas.microsoft.com/office/drawing/2014/chart" uri="{C3380CC4-5D6E-409C-BE32-E72D297353CC}">
              <c16:uniqueId val="{00000001-1D48-7349-B1D7-29B55962A65F}"/>
            </c:ext>
          </c:extLst>
        </c:ser>
        <c:ser>
          <c:idx val="2"/>
          <c:order val="2"/>
          <c:tx>
            <c:strRef>
              <c:f>Sheet1!$A$4</c:f>
              <c:strCache>
                <c:ptCount val="1"/>
                <c:pt idx="0">
                  <c:v>Community Agencies</c:v>
                </c:pt>
              </c:strCache>
            </c:strRef>
          </c:tx>
          <c:spPr>
            <a:solidFill>
              <a:srgbClr val="AAC56C"/>
            </a:solidFill>
            <a:ln w="9525" cap="flat">
              <a:noFill/>
              <a:round/>
            </a:ln>
            <a:effectLst/>
          </c:spPr>
          <c:invertIfNegative val="0"/>
          <c:cat>
            <c:strRef>
              <c:f>Sheet1!$B$1:$B$1</c:f>
              <c:strCache>
                <c:ptCount val="1"/>
                <c:pt idx="0">
                  <c:v>%</c:v>
                </c:pt>
              </c:strCache>
            </c:strRef>
          </c:cat>
          <c:val>
            <c:numRef>
              <c:f>Sheet1!$B$4:$B$4</c:f>
              <c:numCache>
                <c:formatCode>General</c:formatCode>
                <c:ptCount val="1"/>
                <c:pt idx="0">
                  <c:v>-0.23</c:v>
                </c:pt>
              </c:numCache>
            </c:numRef>
          </c:val>
          <c:extLst>
            <c:ext xmlns:c16="http://schemas.microsoft.com/office/drawing/2014/chart" uri="{C3380CC4-5D6E-409C-BE32-E72D297353CC}">
              <c16:uniqueId val="{00000002-1D48-7349-B1D7-29B55962A65F}"/>
            </c:ext>
          </c:extLst>
        </c:ser>
        <c:ser>
          <c:idx val="3"/>
          <c:order val="3"/>
          <c:tx>
            <c:strRef>
              <c:f>Sheet1!$A$5</c:f>
              <c:strCache>
                <c:ptCount val="1"/>
                <c:pt idx="0">
                  <c:v>Non-Aboriginal Children in Care</c:v>
                </c:pt>
              </c:strCache>
            </c:strRef>
          </c:tx>
          <c:spPr>
            <a:solidFill>
              <a:srgbClr val="937AB2"/>
            </a:solidFill>
            <a:ln w="9525" cap="flat">
              <a:noFill/>
              <a:round/>
            </a:ln>
            <a:effectLst/>
          </c:spPr>
          <c:invertIfNegative val="0"/>
          <c:cat>
            <c:strRef>
              <c:f>Sheet1!$B$1:$B$1</c:f>
              <c:strCache>
                <c:ptCount val="1"/>
                <c:pt idx="0">
                  <c:v>%</c:v>
                </c:pt>
              </c:strCache>
            </c:strRef>
          </c:cat>
          <c:val>
            <c:numRef>
              <c:f>Sheet1!$B$5:$B$5</c:f>
              <c:numCache>
                <c:formatCode>General</c:formatCode>
                <c:ptCount val="1"/>
                <c:pt idx="0">
                  <c:v>-0.21</c:v>
                </c:pt>
              </c:numCache>
            </c:numRef>
          </c:val>
          <c:extLst>
            <c:ext xmlns:c16="http://schemas.microsoft.com/office/drawing/2014/chart" uri="{C3380CC4-5D6E-409C-BE32-E72D297353CC}">
              <c16:uniqueId val="{00000003-1D48-7349-B1D7-29B55962A65F}"/>
            </c:ext>
          </c:extLst>
        </c:ser>
        <c:ser>
          <c:idx val="4"/>
          <c:order val="4"/>
          <c:tx>
            <c:strRef>
              <c:f>Sheet1!$A$6</c:f>
              <c:strCache>
                <c:ptCount val="1"/>
                <c:pt idx="0">
                  <c:v>Aboriginal Children in Care</c:v>
                </c:pt>
              </c:strCache>
            </c:strRef>
          </c:tx>
          <c:spPr>
            <a:solidFill>
              <a:srgbClr val="59BAD1"/>
            </a:solidFill>
            <a:ln w="9525" cap="flat">
              <a:noFill/>
              <a:round/>
            </a:ln>
            <a:effectLst/>
          </c:spPr>
          <c:invertIfNegative val="0"/>
          <c:cat>
            <c:strRef>
              <c:f>Sheet1!$B$1:$B$1</c:f>
              <c:strCache>
                <c:ptCount val="1"/>
                <c:pt idx="0">
                  <c:v>%</c:v>
                </c:pt>
              </c:strCache>
            </c:strRef>
          </c:cat>
          <c:val>
            <c:numRef>
              <c:f>Sheet1!$B$6:$B$6</c:f>
              <c:numCache>
                <c:formatCode>General</c:formatCode>
                <c:ptCount val="1"/>
                <c:pt idx="0">
                  <c:v>0.24</c:v>
                </c:pt>
              </c:numCache>
            </c:numRef>
          </c:val>
          <c:extLst>
            <c:ext xmlns:c16="http://schemas.microsoft.com/office/drawing/2014/chart" uri="{C3380CC4-5D6E-409C-BE32-E72D297353CC}">
              <c16:uniqueId val="{00000004-1D48-7349-B1D7-29B55962A65F}"/>
            </c:ext>
          </c:extLst>
        </c:ser>
        <c:dLbls>
          <c:showLegendKey val="0"/>
          <c:showVal val="0"/>
          <c:showCatName val="0"/>
          <c:showSerName val="0"/>
          <c:showPercent val="0"/>
          <c:showBubbleSize val="0"/>
        </c:dLbls>
        <c:gapWidth val="150"/>
        <c:axId val="2094734552"/>
        <c:axId val="2094734553"/>
      </c:barChart>
      <c:catAx>
        <c:axId val="2094734552"/>
        <c:scaling>
          <c:orientation val="minMax"/>
        </c:scaling>
        <c:delete val="0"/>
        <c:axPos val="b"/>
        <c:numFmt formatCode="General" sourceLinked="0"/>
        <c:majorTickMark val="out"/>
        <c:minorTickMark val="none"/>
        <c:tickLblPos val="none"/>
        <c:spPr>
          <a:ln w="9525" cap="flat">
            <a:solidFill>
              <a:srgbClr val="B7B7B7"/>
            </a:solidFill>
            <a:prstDash val="solid"/>
            <a:round/>
          </a:ln>
        </c:spPr>
        <c:txPr>
          <a:bodyPr rot="0"/>
          <a:lstStyle/>
          <a:p>
            <a:pPr>
              <a:defRPr sz="2400" b="0" i="0" u="none" strike="noStrike">
                <a:solidFill>
                  <a:srgbClr val="000000"/>
                </a:solidFill>
                <a:latin typeface="Gill Sans"/>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B7B7B7"/>
              </a:solidFill>
              <a:prstDash val="solid"/>
              <a:round/>
            </a:ln>
          </c:spPr>
        </c:majorGridlines>
        <c:numFmt formatCode="#,##0%" sourceLinked="0"/>
        <c:majorTickMark val="out"/>
        <c:minorTickMark val="none"/>
        <c:tickLblPos val="nextTo"/>
        <c:spPr>
          <a:ln w="9525" cap="flat">
            <a:solidFill>
              <a:srgbClr val="B7B7B7"/>
            </a:solidFill>
            <a:prstDash val="solid"/>
            <a:round/>
          </a:ln>
        </c:spPr>
        <c:txPr>
          <a:bodyPr rot="0"/>
          <a:lstStyle/>
          <a:p>
            <a:pPr>
              <a:defRPr sz="2400" b="0" i="0" u="none" strike="noStrike">
                <a:solidFill>
                  <a:srgbClr val="000000"/>
                </a:solidFill>
                <a:latin typeface="Gill Sans"/>
              </a:defRPr>
            </a:pPr>
            <a:endParaRPr lang="en-US"/>
          </a:p>
        </c:txPr>
        <c:crossAx val="2094734552"/>
        <c:crosses val="autoZero"/>
        <c:crossBetween val="between"/>
        <c:majorUnit val="0.15"/>
        <c:minorUnit val="7.4999999999999997E-2"/>
      </c:valAx>
      <c:spPr>
        <a:solidFill>
          <a:srgbClr val="FFFFFF"/>
        </a:solidFill>
        <a:ln w="12700" cap="flat">
          <a:noFill/>
          <a:miter lim="400000"/>
        </a:ln>
        <a:effectLst/>
      </c:spPr>
    </c:plotArea>
    <c:legend>
      <c:legendPos val="b"/>
      <c:layout>
        <c:manualLayout>
          <c:xMode val="edge"/>
          <c:yMode val="edge"/>
          <c:x val="0.18278"/>
          <c:y val="0.86397599999999997"/>
          <c:w val="0.77612199999999998"/>
          <c:h val="0.13602400000000001"/>
        </c:manualLayout>
      </c:layout>
      <c:overlay val="1"/>
      <c:spPr>
        <a:noFill/>
        <a:ln w="9525" cap="flat">
          <a:noFill/>
          <a:round/>
        </a:ln>
        <a:effectLst/>
      </c:spPr>
      <c:txPr>
        <a:bodyPr rot="0"/>
        <a:lstStyle/>
        <a:p>
          <a:pPr>
            <a:defRPr sz="1500" b="0" i="0" u="none" strike="noStrike">
              <a:solidFill>
                <a:srgbClr val="000000"/>
              </a:solidFill>
              <a:latin typeface="Gill Sans"/>
            </a:defRPr>
          </a:pPr>
          <a:endParaRPr lang="en-US"/>
        </a:p>
      </c:txPr>
    </c:legend>
    <c:plotVisOnly val="1"/>
    <c:dispBlanksAs val="gap"/>
    <c:showDLblsOverMax val="1"/>
  </c:chart>
  <c:spPr>
    <a:noFill/>
    <a:ln>
      <a:noFill/>
    </a:ln>
    <a:effectLst/>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5276200000000001"/>
          <c:y val="3.5253399999999997E-2"/>
          <c:w val="0.35961900000000002"/>
          <c:h val="0.76307400000000003"/>
        </c:manualLayout>
      </c:layout>
      <c:barChart>
        <c:barDir val="col"/>
        <c:grouping val="clustered"/>
        <c:varyColors val="0"/>
        <c:ser>
          <c:idx val="0"/>
          <c:order val="0"/>
          <c:tx>
            <c:strRef>
              <c:f>Sheet1!$A$2</c:f>
              <c:strCache>
                <c:ptCount val="1"/>
                <c:pt idx="0">
                  <c:v>% of street youth who had been in care</c:v>
                </c:pt>
              </c:strCache>
            </c:strRef>
          </c:tx>
          <c:spPr>
            <a:blipFill rotWithShape="1">
              <a:blip xmlns:r="http://schemas.openxmlformats.org/officeDocument/2006/relationships" r:embed="rId1"/>
              <a:srcRect/>
              <a:stretch>
                <a:fillRect/>
              </a:stretch>
            </a:blipFill>
            <a:ln w="9525" cap="flat">
              <a:noFill/>
              <a:round/>
            </a:ln>
            <a:effectLst/>
          </c:spPr>
          <c:invertIfNegative val="0"/>
          <c:pictureOptions>
            <c:pictureFormat val="stretch"/>
          </c:pictureOptions>
          <c:dLbls>
            <c:numFmt formatCode="#,##0%" sourceLinked="0"/>
            <c:spPr>
              <a:noFill/>
              <a:ln>
                <a:noFill/>
              </a:ln>
              <a:effectLst/>
            </c:spPr>
            <c:txPr>
              <a:bodyPr/>
              <a:lstStyle/>
              <a:p>
                <a:pPr>
                  <a:defRPr sz="1500" b="0" i="0" u="none" strike="noStrike">
                    <a:solidFill>
                      <a:srgbClr val="000000"/>
                    </a:solidFill>
                    <a:latin typeface="Calibri"/>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Sheet1!$B$1:$C$1</c:f>
              <c:strCache>
                <c:ptCount val="2"/>
                <c:pt idx="0">
                  <c:v>Baltimore</c:v>
                </c:pt>
                <c:pt idx="1">
                  <c:v>US </c:v>
                </c:pt>
              </c:strCache>
            </c:strRef>
          </c:cat>
          <c:val>
            <c:numRef>
              <c:f>Sheet1!$B$2:$C$2</c:f>
              <c:numCache>
                <c:formatCode>General</c:formatCode>
                <c:ptCount val="2"/>
                <c:pt idx="0">
                  <c:v>0.62</c:v>
                </c:pt>
                <c:pt idx="1">
                  <c:v>0.214</c:v>
                </c:pt>
              </c:numCache>
            </c:numRef>
          </c:val>
          <c:extLst>
            <c:ext xmlns:c16="http://schemas.microsoft.com/office/drawing/2014/chart" uri="{C3380CC4-5D6E-409C-BE32-E72D297353CC}">
              <c16:uniqueId val="{00000000-C8EF-5F46-8EB5-23B63ACBA690}"/>
            </c:ext>
          </c:extLst>
        </c:ser>
        <c:dLbls>
          <c:showLegendKey val="0"/>
          <c:showVal val="0"/>
          <c:showCatName val="0"/>
          <c:showSerName val="0"/>
          <c:showPercent val="0"/>
          <c:showBubbleSize val="0"/>
        </c:dLbls>
        <c:gapWidth val="40"/>
        <c:axId val="2094734552"/>
        <c:axId val="2094734553"/>
      </c:barChart>
      <c:catAx>
        <c:axId val="2094734552"/>
        <c:scaling>
          <c:orientation val="minMax"/>
        </c:scaling>
        <c:delete val="0"/>
        <c:axPos val="b"/>
        <c:numFmt formatCode="General" sourceLinked="0"/>
        <c:majorTickMark val="out"/>
        <c:minorTickMark val="none"/>
        <c:tickLblPos val="low"/>
        <c:spPr>
          <a:ln w="9525" cap="flat">
            <a:solidFill>
              <a:srgbClr val="B7B7B7"/>
            </a:solidFill>
            <a:prstDash val="solid"/>
            <a:round/>
          </a:ln>
        </c:spPr>
        <c:txPr>
          <a:bodyPr rot="0"/>
          <a:lstStyle/>
          <a:p>
            <a:pPr>
              <a:defRPr sz="1200" b="0" i="0" u="none" strike="noStrike">
                <a:solidFill>
                  <a:srgbClr val="000000"/>
                </a:solidFill>
                <a:latin typeface="Gill Sans"/>
              </a:defRPr>
            </a:pPr>
            <a:endParaRPr lang="en-US"/>
          </a:p>
        </c:txPr>
        <c:crossAx val="2094734553"/>
        <c:crosses val="autoZero"/>
        <c:auto val="1"/>
        <c:lblAlgn val="ctr"/>
        <c:lblOffset val="100"/>
        <c:noMultiLvlLbl val="1"/>
      </c:catAx>
      <c:valAx>
        <c:axId val="2094734553"/>
        <c:scaling>
          <c:orientation val="minMax"/>
          <c:max val="1"/>
        </c:scaling>
        <c:delete val="0"/>
        <c:axPos val="l"/>
        <c:majorGridlines>
          <c:spPr>
            <a:ln w="12700" cap="flat">
              <a:solidFill>
                <a:srgbClr val="B7B7B7"/>
              </a:solidFill>
              <a:prstDash val="solid"/>
              <a:round/>
            </a:ln>
          </c:spPr>
        </c:majorGridlines>
        <c:numFmt formatCode="#,##0%" sourceLinked="0"/>
        <c:majorTickMark val="out"/>
        <c:minorTickMark val="none"/>
        <c:tickLblPos val="nextTo"/>
        <c:spPr>
          <a:ln w="9525" cap="flat">
            <a:solidFill>
              <a:srgbClr val="B7B7B7"/>
            </a:solidFill>
            <a:prstDash val="solid"/>
            <a:round/>
          </a:ln>
        </c:spPr>
        <c:txPr>
          <a:bodyPr rot="0"/>
          <a:lstStyle/>
          <a:p>
            <a:pPr>
              <a:defRPr sz="1500" b="0" i="0" u="none" strike="noStrike">
                <a:solidFill>
                  <a:srgbClr val="000000"/>
                </a:solidFill>
                <a:latin typeface="Gill Sans"/>
              </a:defRPr>
            </a:pPr>
            <a:endParaRPr lang="en-US"/>
          </a:p>
        </c:txPr>
        <c:crossAx val="2094734552"/>
        <c:crosses val="autoZero"/>
        <c:crossBetween val="between"/>
        <c:majorUnit val="0.25"/>
        <c:minorUnit val="0.125"/>
      </c:valAx>
      <c:spPr>
        <a:noFill/>
        <a:ln w="12700" cap="flat">
          <a:noFill/>
          <a:miter lim="400000"/>
        </a:ln>
        <a:effectLst/>
      </c:spPr>
    </c:plotArea>
    <c:legend>
      <c:legendPos val="b"/>
      <c:layout>
        <c:manualLayout>
          <c:xMode val="edge"/>
          <c:yMode val="edge"/>
          <c:x val="0.110095"/>
          <c:y val="0.94469199999999998"/>
          <c:w val="0.88990499999999995"/>
          <c:h val="5.5307700000000001E-2"/>
        </c:manualLayout>
      </c:layout>
      <c:overlay val="1"/>
      <c:spPr>
        <a:noFill/>
        <a:ln w="9525" cap="flat">
          <a:noFill/>
          <a:round/>
        </a:ln>
        <a:effectLst/>
      </c:spPr>
      <c:txPr>
        <a:bodyPr rot="0"/>
        <a:lstStyle/>
        <a:p>
          <a:pPr>
            <a:defRPr sz="1500" b="0" i="0" u="none" strike="noStrike">
              <a:solidFill>
                <a:srgbClr val="000000"/>
              </a:solidFill>
              <a:latin typeface="Gill Sans"/>
            </a:defRPr>
          </a:pPr>
          <a:endParaRPr lang="en-US"/>
        </a:p>
      </c:txPr>
    </c:legend>
    <c:plotVisOnly val="1"/>
    <c:dispBlanksAs val="gap"/>
    <c:showDLblsOverMax val="1"/>
  </c:chart>
  <c:spPr>
    <a:noFill/>
    <a:ln>
      <a:noFill/>
    </a:ln>
    <a:effectLst/>
  </c:sp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3.2219299999999999E-2"/>
          <c:y val="3.5242299999999997E-2"/>
          <c:w val="0.962781"/>
          <c:h val="0.76283000000000001"/>
        </c:manualLayout>
      </c:layout>
      <c:barChart>
        <c:barDir val="col"/>
        <c:grouping val="clustered"/>
        <c:varyColors val="0"/>
        <c:ser>
          <c:idx val="0"/>
          <c:order val="0"/>
          <c:tx>
            <c:strRef>
              <c:f>Sheet1!$A$2</c:f>
              <c:strCache>
                <c:ptCount val="1"/>
                <c:pt idx="0">
                  <c:v>% of homeless adults who had been in care</c:v>
                </c:pt>
              </c:strCache>
            </c:strRef>
          </c:tx>
          <c:spPr>
            <a:gradFill flip="none" rotWithShape="1">
              <a:gsLst>
                <a:gs pos="0">
                  <a:srgbClr val="6095C9"/>
                </a:gs>
                <a:gs pos="100000">
                  <a:srgbClr val="58596B"/>
                </a:gs>
              </a:gsLst>
              <a:lin ang="5400000" scaled="0"/>
            </a:gradFill>
            <a:ln w="9525" cap="flat">
              <a:noFill/>
              <a:round/>
            </a:ln>
            <a:effectLst/>
          </c:spPr>
          <c:invertIfNegative val="0"/>
          <c:dLbls>
            <c:numFmt formatCode="#,##0%" sourceLinked="0"/>
            <c:spPr>
              <a:noFill/>
              <a:ln>
                <a:noFill/>
              </a:ln>
              <a:effectLst/>
            </c:spPr>
            <c:txPr>
              <a:bodyPr/>
              <a:lstStyle/>
              <a:p>
                <a:pPr>
                  <a:defRPr sz="1500" b="0" i="0" u="none" strike="noStrike">
                    <a:solidFill>
                      <a:srgbClr val="000000"/>
                    </a:solidFill>
                    <a:latin typeface="Calibri"/>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Sheet1!$B$1:$G$1</c:f>
              <c:strCache>
                <c:ptCount val="6"/>
                <c:pt idx="0">
                  <c:v>New York City</c:v>
                </c:pt>
                <c:pt idx="1">
                  <c:v>Minniapolis</c:v>
                </c:pt>
                <c:pt idx="2">
                  <c:v>Massachusetts</c:v>
                </c:pt>
                <c:pt idx="3">
                  <c:v>Washington </c:v>
                </c:pt>
                <c:pt idx="4">
                  <c:v>US</c:v>
                </c:pt>
                <c:pt idx="5">
                  <c:v>New York City</c:v>
                </c:pt>
              </c:strCache>
            </c:strRef>
          </c:cat>
          <c:val>
            <c:numRef>
              <c:f>Sheet1!$B$2:$G$2</c:f>
              <c:numCache>
                <c:formatCode>General</c:formatCode>
                <c:ptCount val="6"/>
                <c:pt idx="0">
                  <c:v>0.249</c:v>
                </c:pt>
                <c:pt idx="1">
                  <c:v>0.38600000000000001</c:v>
                </c:pt>
                <c:pt idx="2">
                  <c:v>0.19600000000000001</c:v>
                </c:pt>
                <c:pt idx="3">
                  <c:v>0.27</c:v>
                </c:pt>
                <c:pt idx="4">
                  <c:v>0.32900000000000001</c:v>
                </c:pt>
                <c:pt idx="5">
                  <c:v>0.3</c:v>
                </c:pt>
              </c:numCache>
            </c:numRef>
          </c:val>
          <c:extLst>
            <c:ext xmlns:c16="http://schemas.microsoft.com/office/drawing/2014/chart" uri="{C3380CC4-5D6E-409C-BE32-E72D297353CC}">
              <c16:uniqueId val="{00000000-AA7E-C04C-AC89-FDF36F943EA9}"/>
            </c:ext>
          </c:extLst>
        </c:ser>
        <c:dLbls>
          <c:showLegendKey val="0"/>
          <c:showVal val="0"/>
          <c:showCatName val="0"/>
          <c:showSerName val="0"/>
          <c:showPercent val="0"/>
          <c:showBubbleSize val="0"/>
        </c:dLbls>
        <c:gapWidth val="90"/>
        <c:axId val="2094734552"/>
        <c:axId val="2094734553"/>
      </c:barChart>
      <c:catAx>
        <c:axId val="2094734552"/>
        <c:scaling>
          <c:orientation val="minMax"/>
        </c:scaling>
        <c:delete val="0"/>
        <c:axPos val="b"/>
        <c:numFmt formatCode="General" sourceLinked="0"/>
        <c:majorTickMark val="out"/>
        <c:minorTickMark val="none"/>
        <c:tickLblPos val="low"/>
        <c:spPr>
          <a:ln w="9525" cap="flat">
            <a:noFill/>
            <a:prstDash val="solid"/>
            <a:round/>
          </a:ln>
        </c:spPr>
        <c:txPr>
          <a:bodyPr rot="0"/>
          <a:lstStyle/>
          <a:p>
            <a:pPr>
              <a:defRPr sz="1200" b="0" i="0" u="none" strike="noStrike">
                <a:solidFill>
                  <a:srgbClr val="000000"/>
                </a:solidFill>
                <a:latin typeface="Gill Sans"/>
              </a:defRPr>
            </a:pPr>
            <a:endParaRPr lang="en-US"/>
          </a:p>
        </c:txPr>
        <c:crossAx val="2094734553"/>
        <c:crosses val="autoZero"/>
        <c:auto val="1"/>
        <c:lblAlgn val="ctr"/>
        <c:lblOffset val="100"/>
        <c:noMultiLvlLbl val="1"/>
      </c:catAx>
      <c:valAx>
        <c:axId val="2094734553"/>
        <c:scaling>
          <c:orientation val="minMax"/>
          <c:max val="1"/>
        </c:scaling>
        <c:delete val="0"/>
        <c:axPos val="l"/>
        <c:majorGridlines>
          <c:spPr>
            <a:ln w="12700" cap="flat">
              <a:solidFill>
                <a:srgbClr val="B7B7B7"/>
              </a:solidFill>
              <a:prstDash val="solid"/>
              <a:round/>
            </a:ln>
          </c:spPr>
        </c:majorGridlines>
        <c:numFmt formatCode="#,##0%" sourceLinked="0"/>
        <c:majorTickMark val="out"/>
        <c:minorTickMark val="none"/>
        <c:tickLblPos val="none"/>
        <c:spPr>
          <a:ln w="9525" cap="flat">
            <a:noFill/>
            <a:prstDash val="solid"/>
            <a:round/>
          </a:ln>
        </c:spPr>
        <c:txPr>
          <a:bodyPr rot="0"/>
          <a:lstStyle/>
          <a:p>
            <a:pPr>
              <a:defRPr sz="1500" b="0" i="0" u="none" strike="noStrike">
                <a:solidFill>
                  <a:srgbClr val="000000"/>
                </a:solidFill>
                <a:latin typeface="Gill Sans"/>
              </a:defRPr>
            </a:pPr>
            <a:endParaRPr lang="en-US"/>
          </a:p>
        </c:txPr>
        <c:crossAx val="2094734552"/>
        <c:crosses val="autoZero"/>
        <c:crossBetween val="between"/>
        <c:majorUnit val="0.25"/>
        <c:minorUnit val="0.125"/>
      </c:valAx>
      <c:spPr>
        <a:noFill/>
        <a:ln w="12700" cap="flat">
          <a:noFill/>
          <a:miter lim="400000"/>
        </a:ln>
        <a:effectLst/>
      </c:spPr>
    </c:plotArea>
    <c:legend>
      <c:legendPos val="b"/>
      <c:layout>
        <c:manualLayout>
          <c:xMode val="edge"/>
          <c:yMode val="edge"/>
          <c:x val="0.35614600000000002"/>
          <c:y val="0.94470600000000005"/>
          <c:w val="0.62785800000000003"/>
          <c:h val="5.5294200000000002E-2"/>
        </c:manualLayout>
      </c:layout>
      <c:overlay val="1"/>
      <c:spPr>
        <a:noFill/>
        <a:ln w="9525" cap="flat">
          <a:noFill/>
          <a:round/>
        </a:ln>
        <a:effectLst/>
      </c:spPr>
      <c:txPr>
        <a:bodyPr rot="0"/>
        <a:lstStyle/>
        <a:p>
          <a:pPr>
            <a:defRPr sz="1500" b="0" i="0" u="none" strike="noStrike">
              <a:solidFill>
                <a:srgbClr val="000000"/>
              </a:solidFill>
              <a:latin typeface="Gill Sans"/>
            </a:defRPr>
          </a:pPr>
          <a:endParaRPr lang="en-US"/>
        </a:p>
      </c:txPr>
    </c:legend>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Shape 28"/>
          <p:cNvSpPr>
            <a:spLocks noGrp="1" noRot="1" noChangeAspect="1"/>
          </p:cNvSpPr>
          <p:nvPr>
            <p:ph type="sldImg"/>
          </p:nvPr>
        </p:nvSpPr>
        <p:spPr>
          <a:xfrm>
            <a:off x="1143000" y="685800"/>
            <a:ext cx="4572000" cy="3429000"/>
          </a:xfrm>
          <a:prstGeom prst="rect">
            <a:avLst/>
          </a:prstGeom>
        </p:spPr>
        <p:txBody>
          <a:bodyPr/>
          <a:lstStyle/>
          <a:p>
            <a:endParaRPr/>
          </a:p>
        </p:txBody>
      </p:sp>
      <p:sp>
        <p:nvSpPr>
          <p:cNvPr id="29" name="Shape 2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1200">
        <a:uFill>
          <a:solidFill>
            <a:srgbClr val="000000"/>
          </a:solidFill>
        </a:uFill>
        <a:latin typeface="+mn-lt"/>
        <a:ea typeface="+mn-ea"/>
        <a:cs typeface="+mn-cs"/>
        <a:sym typeface="Calibri"/>
      </a:defRPr>
    </a:lvl1pPr>
    <a:lvl2pPr indent="457200" defTabSz="457200" latinLnBrk="0">
      <a:defRPr sz="1200">
        <a:uFill>
          <a:solidFill>
            <a:srgbClr val="000000"/>
          </a:solidFill>
        </a:uFill>
        <a:latin typeface="+mn-lt"/>
        <a:ea typeface="+mn-ea"/>
        <a:cs typeface="+mn-cs"/>
        <a:sym typeface="Calibri"/>
      </a:defRPr>
    </a:lvl2pPr>
    <a:lvl3pPr indent="914400" defTabSz="457200" latinLnBrk="0">
      <a:defRPr sz="1200">
        <a:uFill>
          <a:solidFill>
            <a:srgbClr val="000000"/>
          </a:solidFill>
        </a:uFill>
        <a:latin typeface="+mn-lt"/>
        <a:ea typeface="+mn-ea"/>
        <a:cs typeface="+mn-cs"/>
        <a:sym typeface="Calibri"/>
      </a:defRPr>
    </a:lvl3pPr>
    <a:lvl4pPr indent="1371600" defTabSz="457200" latinLnBrk="0">
      <a:defRPr sz="1200">
        <a:uFill>
          <a:solidFill>
            <a:srgbClr val="000000"/>
          </a:solidFill>
        </a:uFill>
        <a:latin typeface="+mn-lt"/>
        <a:ea typeface="+mn-ea"/>
        <a:cs typeface="+mn-cs"/>
        <a:sym typeface="Calibri"/>
      </a:defRPr>
    </a:lvl4pPr>
    <a:lvl5pPr indent="1828800" defTabSz="457200" latinLnBrk="0">
      <a:defRPr sz="1200">
        <a:uFill>
          <a:solidFill>
            <a:srgbClr val="000000"/>
          </a:solidFill>
        </a:uFill>
        <a:latin typeface="+mn-lt"/>
        <a:ea typeface="+mn-ea"/>
        <a:cs typeface="+mn-cs"/>
        <a:sym typeface="Calibri"/>
      </a:defRPr>
    </a:lvl5pPr>
    <a:lvl6pPr indent="2286000" defTabSz="457200" latinLnBrk="0">
      <a:defRPr sz="1200">
        <a:uFill>
          <a:solidFill>
            <a:srgbClr val="000000"/>
          </a:solidFill>
        </a:uFill>
        <a:latin typeface="+mn-lt"/>
        <a:ea typeface="+mn-ea"/>
        <a:cs typeface="+mn-cs"/>
        <a:sym typeface="Calibri"/>
      </a:defRPr>
    </a:lvl6pPr>
    <a:lvl7pPr indent="2743200" defTabSz="457200" latinLnBrk="0">
      <a:defRPr sz="1200">
        <a:uFill>
          <a:solidFill>
            <a:srgbClr val="000000"/>
          </a:solidFill>
        </a:uFill>
        <a:latin typeface="+mn-lt"/>
        <a:ea typeface="+mn-ea"/>
        <a:cs typeface="+mn-cs"/>
        <a:sym typeface="Calibri"/>
      </a:defRPr>
    </a:lvl7pPr>
    <a:lvl8pPr indent="3200400" defTabSz="457200" latinLnBrk="0">
      <a:defRPr sz="1200">
        <a:uFill>
          <a:solidFill>
            <a:srgbClr val="000000"/>
          </a:solidFill>
        </a:uFill>
        <a:latin typeface="+mn-lt"/>
        <a:ea typeface="+mn-ea"/>
        <a:cs typeface="+mn-cs"/>
        <a:sym typeface="Calibri"/>
      </a:defRPr>
    </a:lvl8pPr>
    <a:lvl9pPr indent="3657600" defTabSz="457200" latinLnBrk="0">
      <a:defRPr sz="1200">
        <a:uFill>
          <a:solidFill>
            <a:srgbClr val="000000"/>
          </a:solidFill>
        </a:uFill>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hape 66"/>
          <p:cNvSpPr>
            <a:spLocks noGrp="1" noRot="1" noChangeAspect="1"/>
          </p:cNvSpPr>
          <p:nvPr>
            <p:ph type="sldImg"/>
          </p:nvPr>
        </p:nvSpPr>
        <p:spPr>
          <a:prstGeom prst="rect">
            <a:avLst/>
          </a:prstGeom>
        </p:spPr>
        <p:txBody>
          <a:bodyPr/>
          <a:lstStyle/>
          <a:p>
            <a:endParaRPr/>
          </a:p>
        </p:txBody>
      </p:sp>
      <p:sp>
        <p:nvSpPr>
          <p:cNvPr id="67" name="Shape 67"/>
          <p:cNvSpPr>
            <a:spLocks noGrp="1"/>
          </p:cNvSpPr>
          <p:nvPr>
            <p:ph type="body" sz="quarter" idx="1"/>
          </p:nvPr>
        </p:nvSpPr>
        <p:spPr>
          <a:prstGeom prst="rect">
            <a:avLst/>
          </a:prstGeom>
        </p:spPr>
        <p:txBody>
          <a:bodyPr/>
          <a:lstStyle/>
          <a:p>
            <a:pPr>
              <a:buClr>
                <a:srgbClr val="000000"/>
              </a:buClr>
            </a:pPr>
            <a:r>
              <a:t>2008: 88, 000: an increase of 52% in ten years.</a:t>
            </a:r>
          </a:p>
          <a:p>
            <a:pPr>
              <a:buClr>
                <a:srgbClr val="000000"/>
              </a:buClr>
            </a:pPr>
            <a:r>
              <a:t>Issue of capacity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a:spLocks noGrp="1" noRot="1" noChangeAspect="1"/>
          </p:cNvSpPr>
          <p:nvPr>
            <p:ph type="sldImg"/>
          </p:nvPr>
        </p:nvSpPr>
        <p:spPr>
          <a:prstGeom prst="rect">
            <a:avLst/>
          </a:prstGeom>
        </p:spPr>
        <p:txBody>
          <a:bodyPr/>
          <a:lstStyle/>
          <a:p>
            <a:endParaRPr/>
          </a:p>
        </p:txBody>
      </p:sp>
      <p:sp>
        <p:nvSpPr>
          <p:cNvPr id="205" name="Shape 205"/>
          <p:cNvSpPr>
            <a:spLocks noGrp="1"/>
          </p:cNvSpPr>
          <p:nvPr>
            <p:ph type="body" sz="quarter" idx="1"/>
          </p:nvPr>
        </p:nvSpPr>
        <p:spPr>
          <a:prstGeom prst="rect">
            <a:avLst/>
          </a:prstGeom>
        </p:spPr>
        <p:txBody>
          <a:bodyPr/>
          <a:lstStyle/>
          <a:p>
            <a:pPr>
              <a:buClr>
                <a:srgbClr val="000000"/>
              </a:buClr>
            </a:pPr>
            <a:r>
              <a:t>Higher psychopathology than other economically disadvantaged children (Husley, 1989, in Pilowski, 1995) </a:t>
            </a:r>
          </a:p>
          <a:p>
            <a:pPr>
              <a:buClr>
                <a:srgbClr val="000000"/>
              </a:buClr>
            </a:pPr>
            <a:r>
              <a:t>Zlotnick: housing instability was related to emotional and behavioural problems, physical and sexual victimizations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noRot="1" noChangeAspect="1"/>
          </p:cNvSpPr>
          <p:nvPr>
            <p:ph type="sldImg"/>
          </p:nvPr>
        </p:nvSpPr>
        <p:spPr>
          <a:prstGeom prst="rect">
            <a:avLst/>
          </a:prstGeom>
        </p:spPr>
        <p:txBody>
          <a:bodyPr/>
          <a:lstStyle/>
          <a:p>
            <a:endParaRPr/>
          </a:p>
        </p:txBody>
      </p:sp>
      <p:sp>
        <p:nvSpPr>
          <p:cNvPr id="236" name="Shape 236"/>
          <p:cNvSpPr>
            <a:spLocks noGrp="1"/>
          </p:cNvSpPr>
          <p:nvPr>
            <p:ph type="body" sz="quarter" idx="1"/>
          </p:nvPr>
        </p:nvSpPr>
        <p:spPr>
          <a:prstGeom prst="rect">
            <a:avLst/>
          </a:prstGeom>
        </p:spPr>
        <p:txBody>
          <a:bodyPr/>
          <a:lstStyle/>
          <a:p>
            <a:pPr>
              <a:buClr>
                <a:srgbClr val="000000"/>
              </a:buClr>
            </a:pPr>
            <a:r>
              <a:t>The cyclical nature of homelessness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prstGeom prst="rect">
            <a:avLst/>
          </a:prstGeom>
        </p:spPr>
        <p:txBody>
          <a:bodyPr/>
          <a:lstStyle/>
          <a:p>
            <a:endParaRPr/>
          </a:p>
        </p:txBody>
      </p:sp>
      <p:sp>
        <p:nvSpPr>
          <p:cNvPr id="255" name="Shape 255"/>
          <p:cNvSpPr>
            <a:spLocks noGrp="1"/>
          </p:cNvSpPr>
          <p:nvPr>
            <p:ph type="body" sz="quarter" idx="1"/>
          </p:nvPr>
        </p:nvSpPr>
        <p:spPr>
          <a:prstGeom prst="rect">
            <a:avLst/>
          </a:prstGeom>
        </p:spPr>
        <p:txBody>
          <a:bodyPr/>
          <a:lstStyle/>
          <a:p>
            <a:pPr marL="342900" lvl="1" indent="-342900">
              <a:spcBef>
                <a:spcPts val="700"/>
              </a:spcBef>
              <a:buClr>
                <a:srgbClr val="000000"/>
              </a:buClr>
              <a:buSzPct val="100000"/>
              <a:buFont typeface="Arial"/>
              <a:buChar char="•"/>
            </a:pPr>
            <a:r>
              <a:t>Participants (n=500: Van=250; Vic=150; PG=100)</a:t>
            </a:r>
          </a:p>
          <a:p>
            <a:pPr marL="742950" lvl="2" indent="-285750">
              <a:spcBef>
                <a:spcPts val="1200"/>
              </a:spcBef>
              <a:buClr>
                <a:srgbClr val="000000"/>
              </a:buClr>
              <a:buSzPct val="100000"/>
              <a:buFont typeface="Arial"/>
              <a:buChar char="–"/>
            </a:pPr>
            <a:r>
              <a:rPr b="1"/>
              <a:t>Age: </a:t>
            </a:r>
            <a:r>
              <a:t>37.9 years (mean) </a:t>
            </a:r>
          </a:p>
          <a:p>
            <a:pPr marL="742950" lvl="2" indent="-285750">
              <a:spcBef>
                <a:spcPts val="1200"/>
              </a:spcBef>
              <a:buClr>
                <a:srgbClr val="000000"/>
              </a:buClr>
              <a:buSzPct val="100000"/>
              <a:buFont typeface="Arial"/>
              <a:buChar char="–"/>
            </a:pPr>
            <a:r>
              <a:rPr b="1"/>
              <a:t>Gender: </a:t>
            </a:r>
            <a:r>
              <a:t>63% male; 37% female</a:t>
            </a:r>
          </a:p>
          <a:p>
            <a:pPr marL="742950" lvl="2" indent="-285750">
              <a:spcBef>
                <a:spcPts val="1200"/>
              </a:spcBef>
              <a:buClr>
                <a:srgbClr val="000000"/>
              </a:buClr>
              <a:buSzPct val="100000"/>
              <a:buFont typeface="Arial"/>
              <a:buChar char="–"/>
            </a:pPr>
            <a:r>
              <a:rPr b="1"/>
              <a:t>Ethnicity: </a:t>
            </a:r>
            <a:r>
              <a:t>64% white; 30% Aboriginal; 6% other</a:t>
            </a:r>
          </a:p>
          <a:p>
            <a:pPr marL="742950" lvl="2" indent="-285750">
              <a:spcBef>
                <a:spcPts val="1200"/>
              </a:spcBef>
              <a:buClr>
                <a:srgbClr val="000000"/>
              </a:buClr>
              <a:buSzPct val="100000"/>
              <a:buFont typeface="Arial"/>
              <a:buChar char="–"/>
            </a:pPr>
            <a:r>
              <a:rPr b="1"/>
              <a:t>Current sleeping situation: </a:t>
            </a:r>
            <a:r>
              <a:t>50% street; 50% shelter</a:t>
            </a:r>
          </a:p>
          <a:p>
            <a:pPr marL="742950" lvl="2" indent="-285750">
              <a:spcBef>
                <a:spcPts val="1200"/>
              </a:spcBef>
              <a:buClr>
                <a:srgbClr val="000000"/>
              </a:buClr>
              <a:buSzPct val="100000"/>
              <a:buFont typeface="Arial"/>
              <a:buChar char="–"/>
            </a:pPr>
            <a:r>
              <a:rPr b="1"/>
              <a:t>Education: </a:t>
            </a:r>
            <a:r>
              <a:t>64% had not completed high school</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a:spLocks noGrp="1" noRot="1" noChangeAspect="1"/>
          </p:cNvSpPr>
          <p:nvPr>
            <p:ph type="sldImg"/>
          </p:nvPr>
        </p:nvSpPr>
        <p:spPr>
          <a:prstGeom prst="rect">
            <a:avLst/>
          </a:prstGeom>
        </p:spPr>
        <p:txBody>
          <a:bodyPr/>
          <a:lstStyle/>
          <a:p>
            <a:endParaRPr/>
          </a:p>
        </p:txBody>
      </p:sp>
      <p:sp>
        <p:nvSpPr>
          <p:cNvPr id="299" name="Shape 299"/>
          <p:cNvSpPr>
            <a:spLocks noGrp="1"/>
          </p:cNvSpPr>
          <p:nvPr>
            <p:ph type="body" sz="quarter" idx="1"/>
          </p:nvPr>
        </p:nvSpPr>
        <p:spPr>
          <a:prstGeom prst="rect">
            <a:avLst/>
          </a:prstGeom>
        </p:spPr>
        <p:txBody>
          <a:bodyPr/>
          <a:lstStyle/>
          <a:p>
            <a:r>
              <a:t>Homeless women who reported CSA  4X more likely to be sexually abuse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noRot="1" noChangeAspect="1"/>
          </p:cNvSpPr>
          <p:nvPr>
            <p:ph type="sldImg"/>
          </p:nvPr>
        </p:nvSpPr>
        <p:spPr>
          <a:prstGeom prst="rect">
            <a:avLst/>
          </a:prstGeom>
        </p:spPr>
        <p:txBody>
          <a:bodyPr/>
          <a:lstStyle/>
          <a:p>
            <a:endParaRPr/>
          </a:p>
        </p:txBody>
      </p:sp>
      <p:sp>
        <p:nvSpPr>
          <p:cNvPr id="306" name="Shape 306"/>
          <p:cNvSpPr>
            <a:spLocks noGrp="1"/>
          </p:cNvSpPr>
          <p:nvPr>
            <p:ph type="body" sz="quarter" idx="1"/>
          </p:nvPr>
        </p:nvSpPr>
        <p:spPr>
          <a:prstGeom prst="rect">
            <a:avLst/>
          </a:prstGeom>
        </p:spPr>
        <p:txBody>
          <a:bodyPr/>
          <a:lstStyle/>
          <a:p>
            <a:r>
              <a:t>Homeless women who reported CSA  4X more likely to be sexually abuse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321"/>
          <p:cNvSpPr>
            <a:spLocks noGrp="1" noRot="1" noChangeAspect="1"/>
          </p:cNvSpPr>
          <p:nvPr>
            <p:ph type="sldImg"/>
          </p:nvPr>
        </p:nvSpPr>
        <p:spPr>
          <a:prstGeom prst="rect">
            <a:avLst/>
          </a:prstGeom>
        </p:spPr>
        <p:txBody>
          <a:bodyPr/>
          <a:lstStyle/>
          <a:p>
            <a:endParaRPr/>
          </a:p>
        </p:txBody>
      </p:sp>
      <p:sp>
        <p:nvSpPr>
          <p:cNvPr id="322" name="Shape 322"/>
          <p:cNvSpPr>
            <a:spLocks noGrp="1"/>
          </p:cNvSpPr>
          <p:nvPr>
            <p:ph type="body" sz="quarter" idx="1"/>
          </p:nvPr>
        </p:nvSpPr>
        <p:spPr>
          <a:prstGeom prst="rect">
            <a:avLst/>
          </a:prstGeom>
        </p:spPr>
        <p:txBody>
          <a:bodyPr/>
          <a:lstStyle/>
          <a:p>
            <a:pPr>
              <a:defRPr sz="3400">
                <a:solidFill>
                  <a:srgbClr val="5E5E5E"/>
                </a:solidFill>
                <a:uFillTx/>
                <a:latin typeface="Arial"/>
                <a:ea typeface="Arial"/>
                <a:cs typeface="Arial"/>
                <a:sym typeface="Arial"/>
              </a:defRPr>
            </a:pPr>
            <a:r>
              <a:t>For some street youth, leaving home was an important step in the way of taking care of themselves.  Also many youth demonstrate the will to move beyond street life. </a:t>
            </a:r>
          </a:p>
          <a:p>
            <a:pPr>
              <a:defRPr sz="3400">
                <a:solidFill>
                  <a:srgbClr val="5E5E5E"/>
                </a:solidFill>
                <a:uFillTx/>
                <a:latin typeface="Arial"/>
                <a:ea typeface="Arial"/>
                <a:cs typeface="Arial"/>
                <a:sym typeface="Arial"/>
              </a:defRPr>
            </a:pPr>
            <a:r>
              <a:t>Dialectical behaviour therapy may be useful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hape 73"/>
          <p:cNvSpPr>
            <a:spLocks noGrp="1" noRot="1" noChangeAspect="1"/>
          </p:cNvSpPr>
          <p:nvPr>
            <p:ph type="sldImg"/>
          </p:nvPr>
        </p:nvSpPr>
        <p:spPr>
          <a:prstGeom prst="rect">
            <a:avLst/>
          </a:prstGeom>
        </p:spPr>
        <p:txBody>
          <a:bodyPr/>
          <a:lstStyle/>
          <a:p>
            <a:endParaRPr/>
          </a:p>
        </p:txBody>
      </p:sp>
      <p:sp>
        <p:nvSpPr>
          <p:cNvPr id="74" name="Shape 74"/>
          <p:cNvSpPr>
            <a:spLocks noGrp="1"/>
          </p:cNvSpPr>
          <p:nvPr>
            <p:ph type="body" sz="quarter" idx="1"/>
          </p:nvPr>
        </p:nvSpPr>
        <p:spPr>
          <a:prstGeom prst="rect">
            <a:avLst/>
          </a:prstGeom>
        </p:spPr>
        <p:txBody>
          <a:bodyPr/>
          <a:lstStyle>
            <a:lvl1pPr>
              <a:buClr>
                <a:srgbClr val="000000"/>
              </a:buClr>
            </a:lvl1pPr>
          </a:lstStyle>
          <a:p>
            <a:r>
              <a:t>+ 39% Aboriginal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Shape 81"/>
          <p:cNvSpPr>
            <a:spLocks noGrp="1" noRot="1" noChangeAspect="1"/>
          </p:cNvSpPr>
          <p:nvPr>
            <p:ph type="sldImg"/>
          </p:nvPr>
        </p:nvSpPr>
        <p:spPr>
          <a:prstGeom prst="rect">
            <a:avLst/>
          </a:prstGeom>
        </p:spPr>
        <p:txBody>
          <a:bodyPr/>
          <a:lstStyle/>
          <a:p>
            <a:endParaRPr/>
          </a:p>
        </p:txBody>
      </p:sp>
      <p:sp>
        <p:nvSpPr>
          <p:cNvPr id="82" name="Shape 82"/>
          <p:cNvSpPr>
            <a:spLocks noGrp="1"/>
          </p:cNvSpPr>
          <p:nvPr>
            <p:ph type="body" sz="quarter" idx="1"/>
          </p:nvPr>
        </p:nvSpPr>
        <p:spPr>
          <a:prstGeom prst="rect">
            <a:avLst/>
          </a:prstGeom>
        </p:spPr>
        <p:txBody>
          <a:bodyPr/>
          <a:lstStyle>
            <a:lvl1pPr>
              <a:buClr>
                <a:srgbClr val="000000"/>
              </a:buClr>
            </a:lvl1pPr>
          </a:lstStyle>
          <a:p>
            <a:r>
              <a:t>+ 39% Aboriginal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noRot="1" noChangeAspect="1"/>
          </p:cNvSpPr>
          <p:nvPr>
            <p:ph type="sldImg"/>
          </p:nvPr>
        </p:nvSpPr>
        <p:spPr>
          <a:prstGeom prst="rect">
            <a:avLst/>
          </a:prstGeom>
        </p:spPr>
        <p:txBody>
          <a:bodyPr/>
          <a:lstStyle/>
          <a:p>
            <a:endParaRPr/>
          </a:p>
        </p:txBody>
      </p:sp>
      <p:sp>
        <p:nvSpPr>
          <p:cNvPr id="91" name="Shape 91"/>
          <p:cNvSpPr>
            <a:spLocks noGrp="1"/>
          </p:cNvSpPr>
          <p:nvPr>
            <p:ph type="body" sz="quarter" idx="1"/>
          </p:nvPr>
        </p:nvSpPr>
        <p:spPr>
          <a:prstGeom prst="rect">
            <a:avLst/>
          </a:prstGeom>
        </p:spPr>
        <p:txBody>
          <a:bodyPr/>
          <a:lstStyle>
            <a:lvl1pPr>
              <a:buClr>
                <a:srgbClr val="000000"/>
              </a:buClr>
            </a:lvl1pPr>
          </a:lstStyle>
          <a:p>
            <a:r>
              <a:t>+ 39% Aboriginal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a:spLocks noGrp="1" noRot="1" noChangeAspect="1"/>
          </p:cNvSpPr>
          <p:nvPr>
            <p:ph type="sldImg"/>
          </p:nvPr>
        </p:nvSpPr>
        <p:spPr>
          <a:prstGeom prst="rect">
            <a:avLst/>
          </a:prstGeom>
        </p:spPr>
        <p:txBody>
          <a:bodyPr/>
          <a:lstStyle/>
          <a:p>
            <a:endParaRPr/>
          </a:p>
        </p:txBody>
      </p:sp>
      <p:sp>
        <p:nvSpPr>
          <p:cNvPr id="98" name="Shape 98"/>
          <p:cNvSpPr>
            <a:spLocks noGrp="1"/>
          </p:cNvSpPr>
          <p:nvPr>
            <p:ph type="body" sz="quarter" idx="1"/>
          </p:nvPr>
        </p:nvSpPr>
        <p:spPr>
          <a:prstGeom prst="rect">
            <a:avLst/>
          </a:prstGeom>
        </p:spPr>
        <p:txBody>
          <a:bodyPr/>
          <a:lstStyle>
            <a:lvl1pPr>
              <a:buClr>
                <a:srgbClr val="000000"/>
              </a:buClr>
            </a:lvl1pPr>
          </a:lstStyle>
          <a:p>
            <a:r>
              <a:t>Indian and Northern Affairs Canada (on-reserve children placed in care)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prstGeom prst="rect">
            <a:avLst/>
          </a:prstGeom>
        </p:spPr>
        <p:txBody>
          <a:bodyPr/>
          <a:lstStyle/>
          <a:p>
            <a:endParaRPr/>
          </a:p>
        </p:txBody>
      </p:sp>
      <p:sp>
        <p:nvSpPr>
          <p:cNvPr id="131" name="Shape 131"/>
          <p:cNvSpPr>
            <a:spLocks noGrp="1"/>
          </p:cNvSpPr>
          <p:nvPr>
            <p:ph type="body" sz="quarter" idx="1"/>
          </p:nvPr>
        </p:nvSpPr>
        <p:spPr>
          <a:prstGeom prst="rect">
            <a:avLst/>
          </a:prstGeom>
        </p:spPr>
        <p:txBody>
          <a:bodyPr/>
          <a:lstStyle>
            <a:lvl1pPr>
              <a:buClr>
                <a:srgbClr val="000000"/>
              </a:buClr>
            </a:lvl1pPr>
          </a:lstStyle>
          <a:p>
            <a:r>
              <a:t>Critical resource deficit for Aboriginal children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hape 143"/>
          <p:cNvSpPr>
            <a:spLocks noGrp="1" noRot="1" noChangeAspect="1"/>
          </p:cNvSpPr>
          <p:nvPr>
            <p:ph type="sldImg"/>
          </p:nvPr>
        </p:nvSpPr>
        <p:spPr>
          <a:prstGeom prst="rect">
            <a:avLst/>
          </a:prstGeom>
        </p:spPr>
        <p:txBody>
          <a:bodyPr/>
          <a:lstStyle/>
          <a:p>
            <a:endParaRPr/>
          </a:p>
        </p:txBody>
      </p:sp>
      <p:sp>
        <p:nvSpPr>
          <p:cNvPr id="144" name="Shape 144"/>
          <p:cNvSpPr>
            <a:spLocks noGrp="1"/>
          </p:cNvSpPr>
          <p:nvPr>
            <p:ph type="body" sz="quarter" idx="1"/>
          </p:nvPr>
        </p:nvSpPr>
        <p:spPr>
          <a:prstGeom prst="rect">
            <a:avLst/>
          </a:prstGeom>
        </p:spPr>
        <p:txBody>
          <a:bodyPr/>
          <a:lstStyle>
            <a:lvl1pPr>
              <a:defRPr sz="3400">
                <a:solidFill>
                  <a:srgbClr val="5E5E5E"/>
                </a:solidFill>
                <a:uFillTx/>
                <a:latin typeface="Arial"/>
                <a:ea typeface="Arial"/>
                <a:cs typeface="Arial"/>
                <a:sym typeface="Arial"/>
              </a:defRPr>
            </a:lvl1pPr>
          </a:lstStyle>
          <a:p>
            <a:r>
              <a:t>Certainly there are many aspects to the relationship between Child Welfare and Homelessness and I’m going to focus on some of them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noRot="1" noChangeAspect="1"/>
          </p:cNvSpPr>
          <p:nvPr>
            <p:ph type="sldImg"/>
          </p:nvPr>
        </p:nvSpPr>
        <p:spPr>
          <a:prstGeom prst="rect">
            <a:avLst/>
          </a:prstGeom>
        </p:spPr>
        <p:txBody>
          <a:bodyPr/>
          <a:lstStyle/>
          <a:p>
            <a:endParaRPr/>
          </a:p>
        </p:txBody>
      </p:sp>
      <p:sp>
        <p:nvSpPr>
          <p:cNvPr id="173" name="Shape 173"/>
          <p:cNvSpPr>
            <a:spLocks noGrp="1"/>
          </p:cNvSpPr>
          <p:nvPr>
            <p:ph type="body" sz="quarter" idx="1"/>
          </p:nvPr>
        </p:nvSpPr>
        <p:spPr>
          <a:prstGeom prst="rect">
            <a:avLst/>
          </a:prstGeom>
        </p:spPr>
        <p:txBody>
          <a:bodyPr/>
          <a:lstStyle/>
          <a:p>
            <a:pPr>
              <a:defRPr sz="1100">
                <a:uFillTx/>
                <a:latin typeface="Palatino"/>
                <a:ea typeface="Palatino"/>
                <a:cs typeface="Palatino"/>
                <a:sym typeface="Palatino"/>
              </a:defRPr>
            </a:pPr>
            <a:r>
              <a:t>Although the latter have sometimes been interpreted as showing that a history of out of-home care placement increases the risk of homelessness, that conclusion is generally not justified (Piliavin et al., 1993).</a:t>
            </a:r>
          </a:p>
          <a:p>
            <a:pPr>
              <a:defRPr sz="1100">
                <a:uFillTx/>
                <a:latin typeface="Palatino"/>
                <a:ea typeface="Palatino"/>
                <a:cs typeface="Palatino"/>
                <a:sym typeface="Palatino"/>
              </a:defRPr>
            </a:pPr>
            <a:endParaRPr/>
          </a:p>
          <a:p>
            <a:pPr>
              <a:defRPr sz="1100">
                <a:uFillTx/>
                <a:latin typeface="Palatino"/>
                <a:ea typeface="Palatino"/>
                <a:cs typeface="Palatino"/>
                <a:sym typeface="Palatino"/>
              </a:defRPr>
            </a:pPr>
            <a:r>
              <a:t>Instability in housing associated with number of placements, emotional disturbances, victimization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pPr>
              <a:buClr>
                <a:srgbClr val="000000"/>
              </a:buClr>
            </a:pPr>
            <a:r>
              <a:t>Higher psychopathology than other economically disadvantaged children (Husley, 1989, in Pilowski, 1995) </a:t>
            </a:r>
          </a:p>
          <a:p>
            <a:pPr>
              <a:lnSpc>
                <a:spcPct val="110000"/>
              </a:lnSpc>
              <a:spcBef>
                <a:spcPts val="2400"/>
              </a:spcBef>
              <a:buSzPct val="100000"/>
              <a:buChar char="•"/>
              <a:defRPr sz="1400"/>
            </a:pPr>
            <a:r>
              <a:rPr sz="1600"/>
              <a:t>60% substance use disorder</a:t>
            </a:r>
            <a:r>
              <a:rPr sz="1600" baseline="31999"/>
              <a:t> 11-14</a:t>
            </a:r>
            <a:r>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efault - 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lstStyle>
            <a:lvl1pPr marL="0" indent="0" algn="ctr">
              <a:buClr>
                <a:srgbClr val="9A9A9A"/>
              </a:buClr>
              <a:buSzTx/>
              <a:buFontTx/>
              <a:buNone/>
              <a:defRPr>
                <a:solidFill>
                  <a:srgbClr val="9A9A9A"/>
                </a:solidFill>
                <a:uFill>
                  <a:solidFill>
                    <a:srgbClr val="9A9A9A"/>
                  </a:solidFill>
                </a:uFill>
              </a:defRPr>
            </a:lvl1pPr>
            <a:lvl2pPr marL="457200" indent="0" algn="ctr">
              <a:buClr>
                <a:srgbClr val="9A9A9A"/>
              </a:buClr>
              <a:buSzTx/>
              <a:buFontTx/>
              <a:buNone/>
              <a:defRPr>
                <a:solidFill>
                  <a:srgbClr val="9A9A9A"/>
                </a:solidFill>
                <a:uFill>
                  <a:solidFill>
                    <a:srgbClr val="9A9A9A"/>
                  </a:solidFill>
                </a:uFill>
              </a:defRPr>
            </a:lvl2pPr>
            <a:lvl3pPr marL="914400" indent="0" algn="ctr">
              <a:buClr>
                <a:srgbClr val="9A9A9A"/>
              </a:buClr>
              <a:buSzTx/>
              <a:buFontTx/>
              <a:buNone/>
              <a:defRPr>
                <a:solidFill>
                  <a:srgbClr val="9A9A9A"/>
                </a:solidFill>
                <a:uFill>
                  <a:solidFill>
                    <a:srgbClr val="9A9A9A"/>
                  </a:solidFill>
                </a:uFill>
              </a:defRPr>
            </a:lvl3pPr>
            <a:lvl4pPr marL="1371600" indent="0" algn="ctr">
              <a:buClr>
                <a:srgbClr val="9A9A9A"/>
              </a:buClr>
              <a:buSzTx/>
              <a:buFontTx/>
              <a:buNone/>
              <a:defRPr>
                <a:solidFill>
                  <a:srgbClr val="9A9A9A"/>
                </a:solidFill>
                <a:uFill>
                  <a:solidFill>
                    <a:srgbClr val="9A9A9A"/>
                  </a:solidFill>
                </a:uFill>
              </a:defRPr>
            </a:lvl4pPr>
            <a:lvl5pPr marL="1828800" indent="0" algn="ctr">
              <a:buClr>
                <a:srgbClr val="9A9A9A"/>
              </a:buClr>
              <a:buSzTx/>
              <a:buFontTx/>
              <a:buNone/>
              <a:defRPr>
                <a:solidFill>
                  <a:srgbClr val="9A9A9A"/>
                </a:solidFill>
                <a:uFill>
                  <a:solidFill>
                    <a:srgbClr val="9A9A9A"/>
                  </a:solidFill>
                </a:u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74637"/>
            <a:ext cx="8229600" cy="114300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r>
              <a:t>Title Text</a:t>
            </a:r>
          </a:p>
        </p:txBody>
      </p:sp>
      <p:sp>
        <p:nvSpPr>
          <p:cNvPr id="3" name="Body Level One…"/>
          <p:cNvSpPr txBox="1">
            <a:spLocks noGrp="1"/>
          </p:cNvSpPr>
          <p:nvPr>
            <p:ph type="body" idx="1"/>
          </p:nvPr>
        </p:nvSpPr>
        <p:spPr>
          <a:xfrm>
            <a:off x="457200" y="1600199"/>
            <a:ext cx="8229600" cy="4525964"/>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lstStyle>
            <a:lvl2pPr marL="742950" indent="-285750">
              <a:spcBef>
                <a:spcPts val="600"/>
              </a:spcBef>
              <a:buChar char="–"/>
              <a:defRPr sz="2800"/>
            </a:lvl2pPr>
            <a:lvl3pPr marL="1143000" indent="-228600">
              <a:spcBef>
                <a:spcPts val="500"/>
              </a:spcBef>
              <a:defRPr sz="2400"/>
            </a:lvl3pPr>
            <a:lvl4pPr marL="1600200" indent="-228600">
              <a:spcBef>
                <a:spcPts val="400"/>
              </a:spcBef>
              <a:buChar char="–"/>
              <a:defRPr sz="2000"/>
            </a:lvl4pPr>
            <a:lvl5pPr marL="2057400" indent="-228600">
              <a:spcBef>
                <a:spcPts val="400"/>
              </a:spcBef>
              <a:buChar char="»"/>
              <a:defRPr sz="2000"/>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43416" y="6467475"/>
            <a:ext cx="243384" cy="254000"/>
          </a:xfrm>
          <a:prstGeom prst="rect">
            <a:avLst/>
          </a:prstGeom>
          <a:ln w="12700"/>
        </p:spPr>
        <p:txBody>
          <a:bodyPr wrap="none" lIns="38100" tIns="38100" rIns="38100" bIns="38100" anchor="b">
            <a:spAutoFit/>
          </a:bodyPr>
          <a:lstStyle>
            <a:lvl1pPr algn="r">
              <a:buClrTx/>
              <a:defRPr sz="1200">
                <a:solidFill>
                  <a:srgbClr val="9A9A9A"/>
                </a:solidFill>
                <a:uFill>
                  <a:solidFill>
                    <a:srgbClr val="9A9A9A"/>
                  </a:solidFill>
                </a:u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mn-lt"/>
          <a:ea typeface="+mn-ea"/>
          <a:cs typeface="+mn-cs"/>
          <a:sym typeface="Calibri"/>
        </a:defRPr>
      </a:lvl1pPr>
      <a:lvl2pPr marL="0" marR="0" indent="45720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mn-lt"/>
          <a:ea typeface="+mn-ea"/>
          <a:cs typeface="+mn-cs"/>
          <a:sym typeface="Calibri"/>
        </a:defRPr>
      </a:lvl2pPr>
      <a:lvl3pPr marL="0" marR="0" indent="91440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mn-lt"/>
          <a:ea typeface="+mn-ea"/>
          <a:cs typeface="+mn-cs"/>
          <a:sym typeface="Calibri"/>
        </a:defRPr>
      </a:lvl3pPr>
      <a:lvl4pPr marL="0" marR="0" indent="137160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mn-lt"/>
          <a:ea typeface="+mn-ea"/>
          <a:cs typeface="+mn-cs"/>
          <a:sym typeface="Calibri"/>
        </a:defRPr>
      </a:lvl4pPr>
      <a:lvl5pPr marL="0" marR="0" indent="182880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mn-lt"/>
          <a:ea typeface="+mn-ea"/>
          <a:cs typeface="+mn-cs"/>
          <a:sym typeface="Calibri"/>
        </a:defRPr>
      </a:lvl5pPr>
      <a:lvl6pPr marL="0" marR="0" indent="228600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mn-lt"/>
          <a:ea typeface="+mn-ea"/>
          <a:cs typeface="+mn-cs"/>
          <a:sym typeface="Calibri"/>
        </a:defRPr>
      </a:lvl6pPr>
      <a:lvl7pPr marL="0" marR="0" indent="274320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mn-lt"/>
          <a:ea typeface="+mn-ea"/>
          <a:cs typeface="+mn-cs"/>
          <a:sym typeface="Calibri"/>
        </a:defRPr>
      </a:lvl7pPr>
      <a:lvl8pPr marL="0" marR="0" indent="320040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mn-lt"/>
          <a:ea typeface="+mn-ea"/>
          <a:cs typeface="+mn-cs"/>
          <a:sym typeface="Calibri"/>
        </a:defRPr>
      </a:lvl8pPr>
      <a:lvl9pPr marL="0" marR="0" indent="365760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mn-lt"/>
          <a:ea typeface="+mn-ea"/>
          <a:cs typeface="+mn-cs"/>
          <a:sym typeface="Calibri"/>
        </a:defRPr>
      </a:lvl9pPr>
    </p:titleStyle>
    <p:bodyStyle>
      <a:lvl1pPr marL="342900" marR="0" indent="-342900" algn="l" defTabSz="457200" rtl="0" latinLnBrk="0">
        <a:lnSpc>
          <a:spcPct val="100000"/>
        </a:lnSpc>
        <a:spcBef>
          <a:spcPts val="700"/>
        </a:spcBef>
        <a:spcAft>
          <a:spcPts val="0"/>
        </a:spcAft>
        <a:buClr>
          <a:srgbClr val="000000"/>
        </a:buClr>
        <a:buSzPct val="100000"/>
        <a:buFont typeface="Arial"/>
        <a:buChar char="•"/>
        <a:tabLst/>
        <a:defRPr sz="3200" b="0" i="0" u="none" strike="noStrike" cap="none" spc="0" baseline="0">
          <a:solidFill>
            <a:srgbClr val="000000"/>
          </a:solidFill>
          <a:uFill>
            <a:solidFill>
              <a:srgbClr val="000000"/>
            </a:solidFill>
          </a:uFill>
          <a:latin typeface="+mn-lt"/>
          <a:ea typeface="+mn-ea"/>
          <a:cs typeface="+mn-cs"/>
          <a:sym typeface="Calibri"/>
        </a:defRPr>
      </a:lvl1pPr>
      <a:lvl2pPr marL="783771" marR="0" indent="-326571" algn="l" defTabSz="457200" rtl="0" latinLnBrk="0">
        <a:lnSpc>
          <a:spcPct val="100000"/>
        </a:lnSpc>
        <a:spcBef>
          <a:spcPts val="700"/>
        </a:spcBef>
        <a:spcAft>
          <a:spcPts val="0"/>
        </a:spcAft>
        <a:buClr>
          <a:srgbClr val="000000"/>
        </a:buClr>
        <a:buSzPct val="100000"/>
        <a:buFont typeface="Arial"/>
        <a:buChar char="•"/>
        <a:tabLst/>
        <a:defRPr sz="3200" b="0" i="0" u="none" strike="noStrike" cap="none" spc="0" baseline="0">
          <a:solidFill>
            <a:srgbClr val="000000"/>
          </a:solidFill>
          <a:uFill>
            <a:solidFill>
              <a:srgbClr val="000000"/>
            </a:solidFill>
          </a:uFill>
          <a:latin typeface="+mn-lt"/>
          <a:ea typeface="+mn-ea"/>
          <a:cs typeface="+mn-cs"/>
          <a:sym typeface="Calibri"/>
        </a:defRPr>
      </a:lvl2pPr>
      <a:lvl3pPr marL="1219200" marR="0" indent="-304800" algn="l" defTabSz="457200" rtl="0" latinLnBrk="0">
        <a:lnSpc>
          <a:spcPct val="100000"/>
        </a:lnSpc>
        <a:spcBef>
          <a:spcPts val="700"/>
        </a:spcBef>
        <a:spcAft>
          <a:spcPts val="0"/>
        </a:spcAft>
        <a:buClr>
          <a:srgbClr val="000000"/>
        </a:buClr>
        <a:buSzPct val="100000"/>
        <a:buFont typeface="Arial"/>
        <a:buChar char="•"/>
        <a:tabLst/>
        <a:defRPr sz="3200" b="0" i="0" u="none" strike="noStrike" cap="none" spc="0" baseline="0">
          <a:solidFill>
            <a:srgbClr val="000000"/>
          </a:solidFill>
          <a:uFill>
            <a:solidFill>
              <a:srgbClr val="000000"/>
            </a:solidFill>
          </a:uFill>
          <a:latin typeface="+mn-lt"/>
          <a:ea typeface="+mn-ea"/>
          <a:cs typeface="+mn-cs"/>
          <a:sym typeface="Calibri"/>
        </a:defRPr>
      </a:lvl3pPr>
      <a:lvl4pPr marL="1737360" marR="0" indent="-365760" algn="l" defTabSz="457200" rtl="0" latinLnBrk="0">
        <a:lnSpc>
          <a:spcPct val="100000"/>
        </a:lnSpc>
        <a:spcBef>
          <a:spcPts val="700"/>
        </a:spcBef>
        <a:spcAft>
          <a:spcPts val="0"/>
        </a:spcAft>
        <a:buClr>
          <a:srgbClr val="000000"/>
        </a:buClr>
        <a:buSzPct val="100000"/>
        <a:buFont typeface="Arial"/>
        <a:buChar char="•"/>
        <a:tabLst/>
        <a:defRPr sz="3200" b="0" i="0" u="none" strike="noStrike" cap="none" spc="0" baseline="0">
          <a:solidFill>
            <a:srgbClr val="000000"/>
          </a:solidFill>
          <a:uFill>
            <a:solidFill>
              <a:srgbClr val="000000"/>
            </a:solidFill>
          </a:uFill>
          <a:latin typeface="+mn-lt"/>
          <a:ea typeface="+mn-ea"/>
          <a:cs typeface="+mn-cs"/>
          <a:sym typeface="Calibri"/>
        </a:defRPr>
      </a:lvl4pPr>
      <a:lvl5pPr marL="2194560" marR="0" indent="-365760" algn="l" defTabSz="457200" rtl="0" latinLnBrk="0">
        <a:lnSpc>
          <a:spcPct val="100000"/>
        </a:lnSpc>
        <a:spcBef>
          <a:spcPts val="700"/>
        </a:spcBef>
        <a:spcAft>
          <a:spcPts val="0"/>
        </a:spcAft>
        <a:buClr>
          <a:srgbClr val="000000"/>
        </a:buClr>
        <a:buSzPct val="100000"/>
        <a:buFont typeface="Arial"/>
        <a:buChar char="•"/>
        <a:tabLst/>
        <a:defRPr sz="3200" b="0" i="0" u="none" strike="noStrike" cap="none" spc="0" baseline="0">
          <a:solidFill>
            <a:srgbClr val="000000"/>
          </a:solidFill>
          <a:uFill>
            <a:solidFill>
              <a:srgbClr val="000000"/>
            </a:solidFill>
          </a:uFill>
          <a:latin typeface="+mn-lt"/>
          <a:ea typeface="+mn-ea"/>
          <a:cs typeface="+mn-cs"/>
          <a:sym typeface="Calibri"/>
        </a:defRPr>
      </a:lvl5pPr>
      <a:lvl6pPr marL="3365500" marR="0" indent="-914400" algn="l" defTabSz="457200" rtl="0" latinLnBrk="0">
        <a:lnSpc>
          <a:spcPct val="100000"/>
        </a:lnSpc>
        <a:spcBef>
          <a:spcPts val="700"/>
        </a:spcBef>
        <a:spcAft>
          <a:spcPts val="0"/>
        </a:spcAft>
        <a:buClr>
          <a:srgbClr val="000000"/>
        </a:buClr>
        <a:buSzPct val="100000"/>
        <a:buFont typeface="Arial"/>
        <a:buChar char="•"/>
        <a:tabLst/>
        <a:defRPr sz="3200" b="0" i="0" u="none" strike="noStrike" cap="none" spc="0" baseline="0">
          <a:solidFill>
            <a:srgbClr val="000000"/>
          </a:solidFill>
          <a:uFill>
            <a:solidFill>
              <a:srgbClr val="000000"/>
            </a:solidFill>
          </a:uFill>
          <a:latin typeface="+mn-lt"/>
          <a:ea typeface="+mn-ea"/>
          <a:cs typeface="+mn-cs"/>
          <a:sym typeface="Calibri"/>
        </a:defRPr>
      </a:lvl6pPr>
      <a:lvl7pPr marL="3721100" marR="0" indent="-914400" algn="l" defTabSz="457200" rtl="0" latinLnBrk="0">
        <a:lnSpc>
          <a:spcPct val="100000"/>
        </a:lnSpc>
        <a:spcBef>
          <a:spcPts val="700"/>
        </a:spcBef>
        <a:spcAft>
          <a:spcPts val="0"/>
        </a:spcAft>
        <a:buClr>
          <a:srgbClr val="000000"/>
        </a:buClr>
        <a:buSzPct val="100000"/>
        <a:buFont typeface="Arial"/>
        <a:buChar char="•"/>
        <a:tabLst/>
        <a:defRPr sz="3200" b="0" i="0" u="none" strike="noStrike" cap="none" spc="0" baseline="0">
          <a:solidFill>
            <a:srgbClr val="000000"/>
          </a:solidFill>
          <a:uFill>
            <a:solidFill>
              <a:srgbClr val="000000"/>
            </a:solidFill>
          </a:uFill>
          <a:latin typeface="+mn-lt"/>
          <a:ea typeface="+mn-ea"/>
          <a:cs typeface="+mn-cs"/>
          <a:sym typeface="Calibri"/>
        </a:defRPr>
      </a:lvl7pPr>
      <a:lvl8pPr marL="4076700" marR="0" indent="-914400" algn="l" defTabSz="457200" rtl="0" latinLnBrk="0">
        <a:lnSpc>
          <a:spcPct val="100000"/>
        </a:lnSpc>
        <a:spcBef>
          <a:spcPts val="700"/>
        </a:spcBef>
        <a:spcAft>
          <a:spcPts val="0"/>
        </a:spcAft>
        <a:buClr>
          <a:srgbClr val="000000"/>
        </a:buClr>
        <a:buSzPct val="100000"/>
        <a:buFont typeface="Arial"/>
        <a:buChar char="•"/>
        <a:tabLst/>
        <a:defRPr sz="3200" b="0" i="0" u="none" strike="noStrike" cap="none" spc="0" baseline="0">
          <a:solidFill>
            <a:srgbClr val="000000"/>
          </a:solidFill>
          <a:uFill>
            <a:solidFill>
              <a:srgbClr val="000000"/>
            </a:solidFill>
          </a:uFill>
          <a:latin typeface="+mn-lt"/>
          <a:ea typeface="+mn-ea"/>
          <a:cs typeface="+mn-cs"/>
          <a:sym typeface="Calibri"/>
        </a:defRPr>
      </a:lvl8pPr>
      <a:lvl9pPr marL="4432300" marR="0" indent="-914400" algn="l" defTabSz="457200" rtl="0" latinLnBrk="0">
        <a:lnSpc>
          <a:spcPct val="100000"/>
        </a:lnSpc>
        <a:spcBef>
          <a:spcPts val="700"/>
        </a:spcBef>
        <a:spcAft>
          <a:spcPts val="0"/>
        </a:spcAft>
        <a:buClr>
          <a:srgbClr val="000000"/>
        </a:buClr>
        <a:buSzPct val="100000"/>
        <a:buFont typeface="Arial"/>
        <a:buChar char="•"/>
        <a:tabLst/>
        <a:defRPr sz="3200" b="0" i="0" u="none" strike="noStrike" cap="none" spc="0" baseline="0">
          <a:solidFill>
            <a:srgbClr val="000000"/>
          </a:solidFill>
          <a:uFill>
            <a:solidFill>
              <a:srgbClr val="000000"/>
            </a:solidFill>
          </a:uFill>
          <a:latin typeface="+mn-lt"/>
          <a:ea typeface="+mn-ea"/>
          <a:cs typeface="+mn-cs"/>
          <a:sym typeface="Calibri"/>
        </a:defRPr>
      </a:lvl9pPr>
    </p:bodyStyle>
    <p:otherStyle>
      <a:lvl1pPr marL="0" marR="0" indent="0" algn="r" defTabSz="457200" latinLnBrk="0">
        <a:lnSpc>
          <a:spcPct val="100000"/>
        </a:lnSpc>
        <a:spcBef>
          <a:spcPts val="0"/>
        </a:spcBef>
        <a:spcAft>
          <a:spcPts val="0"/>
        </a:spcAft>
        <a:buClrTx/>
        <a:buSzTx/>
        <a:buFontTx/>
        <a:buNone/>
        <a:tabLst/>
        <a:defRPr sz="1200" b="0" i="0" u="none" strike="noStrike" cap="none" spc="0" baseline="0">
          <a:solidFill>
            <a:schemeClr val="tx1"/>
          </a:solidFill>
          <a:uFill>
            <a:solidFill>
              <a:srgbClr val="9A9A9A"/>
            </a:solidFill>
          </a:uFill>
          <a:latin typeface="+mn-lt"/>
          <a:ea typeface="+mn-ea"/>
          <a:cs typeface="+mn-cs"/>
          <a:sym typeface="Calibri"/>
        </a:defRPr>
      </a:lvl1pPr>
      <a:lvl2pPr marL="0" marR="0" indent="0" algn="r" defTabSz="457200" latinLnBrk="0">
        <a:lnSpc>
          <a:spcPct val="100000"/>
        </a:lnSpc>
        <a:spcBef>
          <a:spcPts val="0"/>
        </a:spcBef>
        <a:spcAft>
          <a:spcPts val="0"/>
        </a:spcAft>
        <a:buClrTx/>
        <a:buSzTx/>
        <a:buFontTx/>
        <a:buNone/>
        <a:tabLst/>
        <a:defRPr sz="1200" b="0" i="0" u="none" strike="noStrike" cap="none" spc="0" baseline="0">
          <a:solidFill>
            <a:schemeClr val="tx1"/>
          </a:solidFill>
          <a:uFill>
            <a:solidFill>
              <a:srgbClr val="9A9A9A"/>
            </a:solidFill>
          </a:uFill>
          <a:latin typeface="+mn-lt"/>
          <a:ea typeface="+mn-ea"/>
          <a:cs typeface="+mn-cs"/>
          <a:sym typeface="Calibri"/>
        </a:defRPr>
      </a:lvl2pPr>
      <a:lvl3pPr marL="0" marR="0" indent="0" algn="r" defTabSz="457200" latinLnBrk="0">
        <a:lnSpc>
          <a:spcPct val="100000"/>
        </a:lnSpc>
        <a:spcBef>
          <a:spcPts val="0"/>
        </a:spcBef>
        <a:spcAft>
          <a:spcPts val="0"/>
        </a:spcAft>
        <a:buClrTx/>
        <a:buSzTx/>
        <a:buFontTx/>
        <a:buNone/>
        <a:tabLst/>
        <a:defRPr sz="1200" b="0" i="0" u="none" strike="noStrike" cap="none" spc="0" baseline="0">
          <a:solidFill>
            <a:schemeClr val="tx1"/>
          </a:solidFill>
          <a:uFill>
            <a:solidFill>
              <a:srgbClr val="9A9A9A"/>
            </a:solidFill>
          </a:uFill>
          <a:latin typeface="+mn-lt"/>
          <a:ea typeface="+mn-ea"/>
          <a:cs typeface="+mn-cs"/>
          <a:sym typeface="Calibri"/>
        </a:defRPr>
      </a:lvl3pPr>
      <a:lvl4pPr marL="0" marR="0" indent="0" algn="r" defTabSz="457200" latinLnBrk="0">
        <a:lnSpc>
          <a:spcPct val="100000"/>
        </a:lnSpc>
        <a:spcBef>
          <a:spcPts val="0"/>
        </a:spcBef>
        <a:spcAft>
          <a:spcPts val="0"/>
        </a:spcAft>
        <a:buClrTx/>
        <a:buSzTx/>
        <a:buFontTx/>
        <a:buNone/>
        <a:tabLst/>
        <a:defRPr sz="1200" b="0" i="0" u="none" strike="noStrike" cap="none" spc="0" baseline="0">
          <a:solidFill>
            <a:schemeClr val="tx1"/>
          </a:solidFill>
          <a:uFill>
            <a:solidFill>
              <a:srgbClr val="9A9A9A"/>
            </a:solidFill>
          </a:uFill>
          <a:latin typeface="+mn-lt"/>
          <a:ea typeface="+mn-ea"/>
          <a:cs typeface="+mn-cs"/>
          <a:sym typeface="Calibri"/>
        </a:defRPr>
      </a:lvl4pPr>
      <a:lvl5pPr marL="0" marR="0" indent="0" algn="r" defTabSz="457200" latinLnBrk="0">
        <a:lnSpc>
          <a:spcPct val="100000"/>
        </a:lnSpc>
        <a:spcBef>
          <a:spcPts val="0"/>
        </a:spcBef>
        <a:spcAft>
          <a:spcPts val="0"/>
        </a:spcAft>
        <a:buClrTx/>
        <a:buSzTx/>
        <a:buFontTx/>
        <a:buNone/>
        <a:tabLst/>
        <a:defRPr sz="1200" b="0" i="0" u="none" strike="noStrike" cap="none" spc="0" baseline="0">
          <a:solidFill>
            <a:schemeClr val="tx1"/>
          </a:solidFill>
          <a:uFill>
            <a:solidFill>
              <a:srgbClr val="9A9A9A"/>
            </a:solidFill>
          </a:uFill>
          <a:latin typeface="+mn-lt"/>
          <a:ea typeface="+mn-ea"/>
          <a:cs typeface="+mn-cs"/>
          <a:sym typeface="Calibri"/>
        </a:defRPr>
      </a:lvl5pPr>
      <a:lvl6pPr marL="0" marR="0" indent="0" algn="r" defTabSz="457200" latinLnBrk="0">
        <a:lnSpc>
          <a:spcPct val="100000"/>
        </a:lnSpc>
        <a:spcBef>
          <a:spcPts val="0"/>
        </a:spcBef>
        <a:spcAft>
          <a:spcPts val="0"/>
        </a:spcAft>
        <a:buClrTx/>
        <a:buSzTx/>
        <a:buFontTx/>
        <a:buNone/>
        <a:tabLst/>
        <a:defRPr sz="1200" b="0" i="0" u="none" strike="noStrike" cap="none" spc="0" baseline="0">
          <a:solidFill>
            <a:schemeClr val="tx1"/>
          </a:solidFill>
          <a:uFill>
            <a:solidFill>
              <a:srgbClr val="9A9A9A"/>
            </a:solidFill>
          </a:uFill>
          <a:latin typeface="+mn-lt"/>
          <a:ea typeface="+mn-ea"/>
          <a:cs typeface="+mn-cs"/>
          <a:sym typeface="Calibri"/>
        </a:defRPr>
      </a:lvl6pPr>
      <a:lvl7pPr marL="0" marR="0" indent="0" algn="r" defTabSz="457200" latinLnBrk="0">
        <a:lnSpc>
          <a:spcPct val="100000"/>
        </a:lnSpc>
        <a:spcBef>
          <a:spcPts val="0"/>
        </a:spcBef>
        <a:spcAft>
          <a:spcPts val="0"/>
        </a:spcAft>
        <a:buClrTx/>
        <a:buSzTx/>
        <a:buFontTx/>
        <a:buNone/>
        <a:tabLst/>
        <a:defRPr sz="1200" b="0" i="0" u="none" strike="noStrike" cap="none" spc="0" baseline="0">
          <a:solidFill>
            <a:schemeClr val="tx1"/>
          </a:solidFill>
          <a:uFill>
            <a:solidFill>
              <a:srgbClr val="9A9A9A"/>
            </a:solidFill>
          </a:uFill>
          <a:latin typeface="+mn-lt"/>
          <a:ea typeface="+mn-ea"/>
          <a:cs typeface="+mn-cs"/>
          <a:sym typeface="Calibri"/>
        </a:defRPr>
      </a:lvl7pPr>
      <a:lvl8pPr marL="0" marR="0" indent="0" algn="r" defTabSz="457200" latinLnBrk="0">
        <a:lnSpc>
          <a:spcPct val="100000"/>
        </a:lnSpc>
        <a:spcBef>
          <a:spcPts val="0"/>
        </a:spcBef>
        <a:spcAft>
          <a:spcPts val="0"/>
        </a:spcAft>
        <a:buClrTx/>
        <a:buSzTx/>
        <a:buFontTx/>
        <a:buNone/>
        <a:tabLst/>
        <a:defRPr sz="1200" b="0" i="0" u="none" strike="noStrike" cap="none" spc="0" baseline="0">
          <a:solidFill>
            <a:schemeClr val="tx1"/>
          </a:solidFill>
          <a:uFill>
            <a:solidFill>
              <a:srgbClr val="9A9A9A"/>
            </a:solidFill>
          </a:uFill>
          <a:latin typeface="+mn-lt"/>
          <a:ea typeface="+mn-ea"/>
          <a:cs typeface="+mn-cs"/>
          <a:sym typeface="Calibri"/>
        </a:defRPr>
      </a:lvl8pPr>
      <a:lvl9pPr marL="0" marR="0" indent="0" algn="r" defTabSz="457200" latinLnBrk="0">
        <a:lnSpc>
          <a:spcPct val="100000"/>
        </a:lnSpc>
        <a:spcBef>
          <a:spcPts val="0"/>
        </a:spcBef>
        <a:spcAft>
          <a:spcPts val="0"/>
        </a:spcAft>
        <a:buClrTx/>
        <a:buSzTx/>
        <a:buFontTx/>
        <a:buNone/>
        <a:tabLst/>
        <a:defRPr sz="1200" b="0" i="0" u="none" strike="noStrike" cap="none" spc="0" baseline="0">
          <a:solidFill>
            <a:schemeClr val="tx1"/>
          </a:solidFill>
          <a:uFill>
            <a:solidFill>
              <a:srgbClr val="9A9A9A"/>
            </a:solidFill>
          </a:u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cwrp.ca"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6D5D5"/>
        </a:solidFill>
        <a:effectLst/>
      </p:bgPr>
    </p:bg>
    <p:spTree>
      <p:nvGrpSpPr>
        <p:cNvPr id="1" name=""/>
        <p:cNvGrpSpPr/>
        <p:nvPr/>
      </p:nvGrpSpPr>
      <p:grpSpPr>
        <a:xfrm>
          <a:off x="0" y="0"/>
          <a:ext cx="0" cy="0"/>
          <a:chOff x="0" y="0"/>
          <a:chExt cx="0" cy="0"/>
        </a:xfrm>
      </p:grpSpPr>
      <p:sp>
        <p:nvSpPr>
          <p:cNvPr id="31" name="Welcome!…"/>
          <p:cNvSpPr txBox="1">
            <a:spLocks noGrp="1"/>
          </p:cNvSpPr>
          <p:nvPr>
            <p:ph type="ctrTitle"/>
          </p:nvPr>
        </p:nvSpPr>
        <p:spPr>
          <a:xfrm>
            <a:off x="685800" y="412029"/>
            <a:ext cx="7772400" cy="1470026"/>
          </a:xfrm>
          <a:prstGeom prst="rect">
            <a:avLst/>
          </a:prstGeom>
        </p:spPr>
        <p:txBody>
          <a:bodyPr/>
          <a:lstStyle/>
          <a:p>
            <a:pPr>
              <a:defRPr b="1"/>
            </a:pPr>
            <a:r>
              <a:rPr>
                <a:solidFill>
                  <a:schemeClr val="accent4">
                    <a:hueOff val="-1081314"/>
                    <a:satOff val="4338"/>
                    <a:lumOff val="-8931"/>
                  </a:schemeClr>
                </a:solidFill>
              </a:rPr>
              <a:t>Welcome!</a:t>
            </a:r>
          </a:p>
          <a:p>
            <a:r>
              <a:rPr>
                <a:solidFill>
                  <a:schemeClr val="accent4">
                    <a:hueOff val="-1081314"/>
                    <a:satOff val="4338"/>
                    <a:lumOff val="-8931"/>
                  </a:schemeClr>
                </a:solidFill>
              </a:rPr>
              <a:t> Round of Introductions</a:t>
            </a:r>
          </a:p>
        </p:txBody>
      </p:sp>
      <p:sp>
        <p:nvSpPr>
          <p:cNvPr id="32" name="Our Moderator: Kimia Ziafat…"/>
          <p:cNvSpPr txBox="1">
            <a:spLocks noGrp="1"/>
          </p:cNvSpPr>
          <p:nvPr>
            <p:ph type="subTitle" idx="1"/>
          </p:nvPr>
        </p:nvSpPr>
        <p:spPr>
          <a:xfrm>
            <a:off x="762954" y="2043154"/>
            <a:ext cx="7841724" cy="3936140"/>
          </a:xfrm>
          <a:prstGeom prst="rect">
            <a:avLst/>
          </a:prstGeom>
        </p:spPr>
        <p:txBody>
          <a:bodyPr/>
          <a:lstStyle/>
          <a:p>
            <a:pPr>
              <a:defRPr sz="2700">
                <a:solidFill>
                  <a:srgbClr val="5E5E5E"/>
                </a:solidFill>
              </a:defRPr>
            </a:pPr>
            <a:r>
              <a:t>Our Moderator: Kimia Ziafat</a:t>
            </a:r>
          </a:p>
          <a:p>
            <a:pPr>
              <a:defRPr sz="2700">
                <a:solidFill>
                  <a:srgbClr val="5E5E5E"/>
                </a:solidFill>
              </a:defRPr>
            </a:pPr>
            <a:r>
              <a:t>You All: Welcome and please learn alongside us </a:t>
            </a:r>
            <a:endParaRPr sz="1700"/>
          </a:p>
          <a:p>
            <a:pPr>
              <a:defRPr sz="2700">
                <a:solidFill>
                  <a:srgbClr val="5E5E5E"/>
                </a:solidFill>
              </a:defRPr>
            </a:pPr>
            <a:r>
              <a:t>Speaker/Myself: Verena Langheimer</a:t>
            </a:r>
          </a:p>
          <a:p>
            <a:pPr>
              <a:defRPr sz="2700">
                <a:solidFill>
                  <a:srgbClr val="5E5E5E"/>
                </a:solidFill>
              </a:defRPr>
            </a:pPr>
            <a:endParaRPr/>
          </a:p>
          <a:p>
            <a:pPr>
              <a:defRPr sz="2700" b="1" i="1">
                <a:solidFill>
                  <a:schemeClr val="accent4">
                    <a:hueOff val="-1081314"/>
                    <a:satOff val="4338"/>
                    <a:lumOff val="-8931"/>
                  </a:schemeClr>
                </a:solidFill>
              </a:defRPr>
            </a:pPr>
            <a:r>
              <a:t>If you like, please introduce yourself in the CHAT box! </a:t>
            </a:r>
          </a:p>
          <a:p>
            <a:pPr>
              <a:defRPr sz="2700" i="1">
                <a:solidFill>
                  <a:srgbClr val="5E5E5E"/>
                </a:solidFill>
              </a:defRPr>
            </a:pPr>
            <a:r>
              <a:t>We would like to hear who you are and other things that you would like to share with us!</a:t>
            </a:r>
          </a:p>
          <a:p>
            <a:pPr>
              <a:defRPr sz="2700">
                <a:solidFill>
                  <a:srgbClr val="5E5E5E"/>
                </a:solidFill>
              </a:defRPr>
            </a:pPr>
            <a:r>
              <a:t> </a:t>
            </a:r>
            <a:endParaRPr>
              <a:solidFill>
                <a:srgbClr val="000000"/>
              </a:solidFill>
            </a:endParaRPr>
          </a:p>
        </p:txBody>
      </p:sp>
      <p:sp>
        <p:nvSpPr>
          <p:cNvPr id="33" name="Slide Number"/>
          <p:cNvSpPr txBox="1">
            <a:spLocks noGrp="1"/>
          </p:cNvSpPr>
          <p:nvPr>
            <p:ph type="sldNum" sz="quarter" idx="2"/>
          </p:nvPr>
        </p:nvSpPr>
        <p:spPr>
          <a:xfrm>
            <a:off x="8520658" y="6467475"/>
            <a:ext cx="166142" cy="254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a:t>
            </a:fld>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6D5D5"/>
        </a:solidFill>
        <a:effectLst/>
      </p:bgPr>
    </p:bg>
    <p:spTree>
      <p:nvGrpSpPr>
        <p:cNvPr id="1" name=""/>
        <p:cNvGrpSpPr/>
        <p:nvPr/>
      </p:nvGrpSpPr>
      <p:grpSpPr>
        <a:xfrm>
          <a:off x="0" y="0"/>
          <a:ext cx="0" cy="0"/>
          <a:chOff x="0" y="0"/>
          <a:chExt cx="0" cy="0"/>
        </a:xfrm>
      </p:grpSpPr>
      <p:graphicFrame>
        <p:nvGraphicFramePr>
          <p:cNvPr id="84" name="Figure 1: Children in Care in British Columbia"/>
          <p:cNvGraphicFramePr/>
          <p:nvPr/>
        </p:nvGraphicFramePr>
        <p:xfrm>
          <a:off x="324018" y="558800"/>
          <a:ext cx="8283229" cy="5824856"/>
        </p:xfrm>
        <a:graphic>
          <a:graphicData uri="http://schemas.openxmlformats.org/drawingml/2006/chart">
            <c:chart xmlns:c="http://schemas.openxmlformats.org/drawingml/2006/chart" xmlns:r="http://schemas.openxmlformats.org/officeDocument/2006/relationships" r:id="rId3"/>
          </a:graphicData>
        </a:graphic>
      </p:graphicFrame>
      <p:sp>
        <p:nvSpPr>
          <p:cNvPr id="85" name="+39%"/>
          <p:cNvSpPr/>
          <p:nvPr/>
        </p:nvSpPr>
        <p:spPr>
          <a:xfrm>
            <a:off x="4800600" y="4533900"/>
            <a:ext cx="484783" cy="292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spAutoFit/>
          </a:bodyPr>
          <a:lstStyle>
            <a:lvl1pPr>
              <a:defRPr sz="1400">
                <a:solidFill>
                  <a:srgbClr val="4F7A28"/>
                </a:solidFill>
                <a:uFill>
                  <a:solidFill>
                    <a:srgbClr val="4F7A28"/>
                  </a:solidFill>
                </a:uFill>
              </a:defRPr>
            </a:lvl1pPr>
          </a:lstStyle>
          <a:p>
            <a:r>
              <a:t>+39%</a:t>
            </a:r>
          </a:p>
        </p:txBody>
      </p:sp>
      <p:sp>
        <p:nvSpPr>
          <p:cNvPr id="8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
        <p:nvSpPr>
          <p:cNvPr id="87" name="9, 271…"/>
          <p:cNvSpPr/>
          <p:nvPr/>
        </p:nvSpPr>
        <p:spPr>
          <a:xfrm>
            <a:off x="6410062" y="1157010"/>
            <a:ext cx="2032001"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algn="ctr">
              <a:defRPr sz="1400">
                <a:solidFill>
                  <a:srgbClr val="4B90CB"/>
                </a:solidFill>
                <a:uFill>
                  <a:solidFill>
                    <a:srgbClr val="4B90CB"/>
                  </a:solidFill>
                </a:uFill>
              </a:defRPr>
            </a:pPr>
            <a:r>
              <a:t>9, 271</a:t>
            </a:r>
          </a:p>
          <a:p>
            <a:pPr algn="ctr">
              <a:defRPr sz="1400">
                <a:solidFill>
                  <a:srgbClr val="4B90CB"/>
                </a:solidFill>
                <a:uFill>
                  <a:solidFill>
                    <a:srgbClr val="4B90CB"/>
                  </a:solidFill>
                </a:uFill>
              </a:defRPr>
            </a:pPr>
            <a:r>
              <a:t>(1% of total B.C. pop.)</a:t>
            </a:r>
          </a:p>
        </p:txBody>
      </p:sp>
      <p:sp>
        <p:nvSpPr>
          <p:cNvPr id="88" name="Line"/>
          <p:cNvSpPr/>
          <p:nvPr/>
        </p:nvSpPr>
        <p:spPr>
          <a:xfrm flipH="1" flipV="1">
            <a:off x="8039100" y="1651000"/>
            <a:ext cx="248921" cy="193041"/>
          </a:xfrm>
          <a:prstGeom prst="line">
            <a:avLst/>
          </a:prstGeom>
          <a:ln w="25400">
            <a:solidFill>
              <a:srgbClr val="3A88FE"/>
            </a:solidFill>
            <a:miter lim="400000"/>
            <a:headEnd type="stealth"/>
          </a:ln>
        </p:spPr>
        <p:txBody>
          <a:bodyPr lIns="0" tIns="0" rIns="0" bIns="0"/>
          <a:lstStyle/>
          <a:p>
            <a:pPr>
              <a:buClrTx/>
              <a:defRPr sz="3400">
                <a:solidFill>
                  <a:srgbClr val="5E5E5E"/>
                </a:solidFill>
                <a:uFillTx/>
                <a:latin typeface="Arial"/>
                <a:ea typeface="Arial"/>
                <a:cs typeface="Arial"/>
                <a:sym typeface="Arial"/>
              </a:defRPr>
            </a:pPr>
            <a:endParaRPr/>
          </a:p>
        </p:txBody>
      </p:sp>
      <p:sp>
        <p:nvSpPr>
          <p:cNvPr id="89" name="-28%"/>
          <p:cNvSpPr/>
          <p:nvPr/>
        </p:nvSpPr>
        <p:spPr>
          <a:xfrm>
            <a:off x="6375400" y="3543300"/>
            <a:ext cx="450664" cy="292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spAutoFit/>
          </a:bodyPr>
          <a:lstStyle>
            <a:lvl1pPr>
              <a:defRPr sz="1400">
                <a:solidFill>
                  <a:srgbClr val="FF6A00"/>
                </a:solidFill>
                <a:uFill>
                  <a:solidFill>
                    <a:srgbClr val="FF6A00"/>
                  </a:solidFill>
                </a:uFill>
              </a:defRPr>
            </a:lvl1pPr>
          </a:lstStyle>
          <a:p>
            <a:r>
              <a:t>-28%</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6D5D5"/>
        </a:solidFill>
        <a:effectLst/>
      </p:bgPr>
    </p:bg>
    <p:spTree>
      <p:nvGrpSpPr>
        <p:cNvPr id="1" name=""/>
        <p:cNvGrpSpPr/>
        <p:nvPr/>
      </p:nvGrpSpPr>
      <p:grpSpPr>
        <a:xfrm>
          <a:off x="0" y="0"/>
          <a:ext cx="0" cy="0"/>
          <a:chOff x="0" y="0"/>
          <a:chExt cx="0" cy="0"/>
        </a:xfrm>
      </p:grpSpPr>
      <p:graphicFrame>
        <p:nvGraphicFramePr>
          <p:cNvPr id="93" name="Figure 2: Aboriginal Children in Care in Canada"/>
          <p:cNvGraphicFramePr/>
          <p:nvPr/>
        </p:nvGraphicFramePr>
        <p:xfrm>
          <a:off x="226985" y="543560"/>
          <a:ext cx="8116566" cy="5890896"/>
        </p:xfrm>
        <a:graphic>
          <a:graphicData uri="http://schemas.openxmlformats.org/drawingml/2006/chart">
            <c:chart xmlns:c="http://schemas.openxmlformats.org/drawingml/2006/chart" xmlns:r="http://schemas.openxmlformats.org/officeDocument/2006/relationships" r:id="rId3"/>
          </a:graphicData>
        </a:graphic>
      </p:graphicFrame>
      <p:sp>
        <p:nvSpPr>
          <p:cNvPr id="94" name="Arrow"/>
          <p:cNvSpPr/>
          <p:nvPr/>
        </p:nvSpPr>
        <p:spPr>
          <a:xfrm rot="5320067">
            <a:off x="1762460" y="4465081"/>
            <a:ext cx="685801" cy="165101"/>
          </a:xfrm>
          <a:prstGeom prst="rightArrow">
            <a:avLst>
              <a:gd name="adj1" fmla="val 36000"/>
              <a:gd name="adj2" fmla="val 129231"/>
            </a:avLst>
          </a:prstGeom>
          <a:solidFill>
            <a:srgbClr val="FFAD19"/>
          </a:solidFill>
          <a:ln w="25400">
            <a:solidFill>
              <a:srgbClr val="000000"/>
            </a:solidFill>
            <a:miter lim="400000"/>
          </a:ln>
        </p:spPr>
        <p:txBody>
          <a:bodyPr lIns="38100" tIns="38100" rIns="38100" bIns="38100"/>
          <a:lstStyle/>
          <a:p>
            <a:pPr algn="ctr" defTabSz="584200">
              <a:defRPr sz="4000">
                <a:solidFill>
                  <a:srgbClr val="FFFFFF"/>
                </a:solidFill>
                <a:effectLst>
                  <a:outerShdw blurRad="38100" dist="12700" dir="5400000" rotWithShape="0">
                    <a:srgbClr val="000000">
                      <a:alpha val="50000"/>
                    </a:srgbClr>
                  </a:outerShdw>
                </a:effectLst>
                <a:uFillTx/>
              </a:defRPr>
            </a:pPr>
            <a:endParaRPr/>
          </a:p>
        </p:txBody>
      </p:sp>
      <p:sp>
        <p:nvSpPr>
          <p:cNvPr id="95" name="Section 88 (1951) of the Indian Act amended. Responsibility for First Nation’s health, welfare and eduction transferred from the federal to the provincial government."/>
          <p:cNvSpPr/>
          <p:nvPr/>
        </p:nvSpPr>
        <p:spPr>
          <a:xfrm>
            <a:off x="1155700" y="3246228"/>
            <a:ext cx="2463800" cy="965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a:defRPr sz="1200"/>
            </a:pPr>
            <a:r>
              <a:rPr b="1"/>
              <a:t>Section 88 (1951) </a:t>
            </a:r>
            <a:r>
              <a:t>of the Indian Act amended. Responsibility for First Nation’s health, welfare and eduction transferred from the federal to the provincial government.</a:t>
            </a:r>
          </a:p>
        </p:txBody>
      </p:sp>
      <p:sp>
        <p:nvSpPr>
          <p:cNvPr id="9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6D5D5"/>
        </a:solidFill>
        <a:effectLst/>
      </p:bgPr>
    </p:bg>
    <p:spTree>
      <p:nvGrpSpPr>
        <p:cNvPr id="1" name=""/>
        <p:cNvGrpSpPr/>
        <p:nvPr/>
      </p:nvGrpSpPr>
      <p:grpSpPr>
        <a:xfrm>
          <a:off x="0" y="0"/>
          <a:ext cx="0" cy="0"/>
          <a:chOff x="0" y="0"/>
          <a:chExt cx="0" cy="0"/>
        </a:xfrm>
      </p:grpSpPr>
      <p:sp>
        <p:nvSpPr>
          <p:cNvPr id="100" name="CHAT BOX: Share your thoughts!"/>
          <p:cNvSpPr txBox="1">
            <a:spLocks noGrp="1"/>
          </p:cNvSpPr>
          <p:nvPr>
            <p:ph type="ctrTitle"/>
          </p:nvPr>
        </p:nvSpPr>
        <p:spPr>
          <a:prstGeom prst="rect">
            <a:avLst/>
          </a:prstGeom>
        </p:spPr>
        <p:txBody>
          <a:bodyPr/>
          <a:lstStyle/>
          <a:p>
            <a:r>
              <a:rPr>
                <a:solidFill>
                  <a:schemeClr val="accent4">
                    <a:hueOff val="-1081314"/>
                    <a:satOff val="4338"/>
                    <a:lumOff val="-8931"/>
                  </a:schemeClr>
                </a:solidFill>
              </a:rPr>
              <a:t>CHAT BOX:</a:t>
            </a:r>
            <a:r>
              <a:t> Share your thoughts! </a:t>
            </a:r>
          </a:p>
        </p:txBody>
      </p:sp>
      <p:sp>
        <p:nvSpPr>
          <p:cNvPr id="101" name="What do you think contributes to the increase in children of aboriginal heritage in care in light of the decrease in the total number of children in care?"/>
          <p:cNvSpPr txBox="1">
            <a:spLocks noGrp="1"/>
          </p:cNvSpPr>
          <p:nvPr>
            <p:ph type="subTitle" sz="half" idx="1"/>
          </p:nvPr>
        </p:nvSpPr>
        <p:spPr>
          <a:xfrm>
            <a:off x="1371600" y="3886200"/>
            <a:ext cx="6400800" cy="2496121"/>
          </a:xfrm>
          <a:prstGeom prst="rect">
            <a:avLst/>
          </a:prstGeom>
        </p:spPr>
        <p:txBody>
          <a:bodyPr/>
          <a:lstStyle>
            <a:lvl1pPr>
              <a:defRPr sz="2700">
                <a:solidFill>
                  <a:srgbClr val="5E5E5E"/>
                </a:solidFill>
              </a:defRPr>
            </a:lvl1pPr>
          </a:lstStyle>
          <a:p>
            <a:r>
              <a:t>What do you think contributes to the increase in children of aboriginal heritage in care in light of the decrease in the total number of children in care? </a:t>
            </a:r>
          </a:p>
        </p:txBody>
      </p:sp>
      <p:sp>
        <p:nvSpPr>
          <p:cNvPr id="10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6D5D5"/>
        </a:solidFill>
        <a:effectLst/>
      </p:bgPr>
    </p:bg>
    <p:spTree>
      <p:nvGrpSpPr>
        <p:cNvPr id="1" name=""/>
        <p:cNvGrpSpPr/>
        <p:nvPr/>
      </p:nvGrpSpPr>
      <p:grpSpPr>
        <a:xfrm>
          <a:off x="0" y="0"/>
          <a:ext cx="0" cy="0"/>
          <a:chOff x="0" y="0"/>
          <a:chExt cx="0" cy="0"/>
        </a:xfrm>
      </p:grpSpPr>
      <p:sp>
        <p:nvSpPr>
          <p:cNvPr id="10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graphicFrame>
        <p:nvGraphicFramePr>
          <p:cNvPr id="105" name="2D Column Chart"/>
          <p:cNvGraphicFramePr/>
          <p:nvPr/>
        </p:nvGraphicFramePr>
        <p:xfrm>
          <a:off x="372963" y="990600"/>
          <a:ext cx="8034437" cy="5243513"/>
        </p:xfrm>
        <a:graphic>
          <a:graphicData uri="http://schemas.openxmlformats.org/drawingml/2006/chart">
            <c:chart xmlns:c="http://schemas.openxmlformats.org/drawingml/2006/chart" xmlns:r="http://schemas.openxmlformats.org/officeDocument/2006/relationships" r:id="rId2"/>
          </a:graphicData>
        </a:graphic>
      </p:graphicFrame>
      <p:sp>
        <p:nvSpPr>
          <p:cNvPr id="106" name="Figure 3: Changes in number of children in care, foster care families available and related community agencies in British Columbia between 2000-20063"/>
          <p:cNvSpPr/>
          <p:nvPr/>
        </p:nvSpPr>
        <p:spPr>
          <a:xfrm>
            <a:off x="1358900" y="431800"/>
            <a:ext cx="6896100" cy="596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algn="ctr">
              <a:defRPr b="1"/>
            </a:pPr>
            <a:r>
              <a:t>Figure 3: </a:t>
            </a:r>
            <a:r>
              <a:rPr sz="1600" b="0"/>
              <a:t>Changes in number of children in care, foster care families available and related community agencies in British Columbia between 2000-2006</a:t>
            </a:r>
            <a:r>
              <a:rPr sz="1600" b="0" baseline="31999"/>
              <a:t>3</a:t>
            </a:r>
          </a:p>
        </p:txBody>
      </p:sp>
      <p:sp>
        <p:nvSpPr>
          <p:cNvPr id="107" name="Total Children in Care (-9%)"/>
          <p:cNvSpPr/>
          <p:nvPr/>
        </p:nvSpPr>
        <p:spPr>
          <a:xfrm>
            <a:off x="2082800" y="3441700"/>
            <a:ext cx="1092200" cy="508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a:defRPr sz="1400">
                <a:solidFill>
                  <a:srgbClr val="FFFFFF"/>
                </a:solidFill>
                <a:uFill>
                  <a:solidFill>
                    <a:srgbClr val="FFFFFF"/>
                  </a:solidFill>
                </a:uFill>
              </a:defRPr>
            </a:lvl1pPr>
          </a:lstStyle>
          <a:p>
            <a:r>
              <a:t>Total Children in Care (-9%)</a:t>
            </a:r>
          </a:p>
        </p:txBody>
      </p:sp>
      <p:sp>
        <p:nvSpPr>
          <p:cNvPr id="108" name="Foster Care Homes Available…"/>
          <p:cNvSpPr/>
          <p:nvPr/>
        </p:nvSpPr>
        <p:spPr>
          <a:xfrm>
            <a:off x="3213100" y="3441700"/>
            <a:ext cx="1092200" cy="1155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a:defRPr sz="1400">
                <a:solidFill>
                  <a:srgbClr val="FFFFFF"/>
                </a:solidFill>
                <a:uFill>
                  <a:solidFill>
                    <a:srgbClr val="FFFFFF"/>
                  </a:solidFill>
                </a:uFill>
              </a:defRPr>
            </a:pPr>
            <a:r>
              <a:t>Foster Care Homes Available</a:t>
            </a:r>
          </a:p>
          <a:p>
            <a:pPr>
              <a:defRPr sz="1400">
                <a:solidFill>
                  <a:srgbClr val="FFFFFF"/>
                </a:solidFill>
                <a:uFill>
                  <a:solidFill>
                    <a:srgbClr val="FFFFFF"/>
                  </a:solidFill>
                </a:uFill>
              </a:defRPr>
            </a:pPr>
            <a:endParaRPr/>
          </a:p>
          <a:p>
            <a:pPr algn="ctr">
              <a:defRPr sz="1400">
                <a:solidFill>
                  <a:srgbClr val="FFFFFF"/>
                </a:solidFill>
                <a:uFill>
                  <a:solidFill>
                    <a:srgbClr val="FFFFFF"/>
                  </a:solidFill>
                </a:uFill>
              </a:defRPr>
            </a:pPr>
            <a:r>
              <a:t>(-23%)</a:t>
            </a:r>
          </a:p>
        </p:txBody>
      </p:sp>
      <p:sp>
        <p:nvSpPr>
          <p:cNvPr id="109" name="Community Supports Available…"/>
          <p:cNvSpPr/>
          <p:nvPr/>
        </p:nvSpPr>
        <p:spPr>
          <a:xfrm>
            <a:off x="4343400" y="3441700"/>
            <a:ext cx="1092200" cy="1155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a:defRPr sz="1400">
                <a:solidFill>
                  <a:srgbClr val="FFFFFF"/>
                </a:solidFill>
                <a:uFill>
                  <a:solidFill>
                    <a:srgbClr val="FFFFFF"/>
                  </a:solidFill>
                </a:uFill>
              </a:defRPr>
            </a:pPr>
            <a:r>
              <a:t>Community Supports Available</a:t>
            </a:r>
          </a:p>
          <a:p>
            <a:pPr>
              <a:defRPr sz="1400">
                <a:solidFill>
                  <a:srgbClr val="FFFFFF"/>
                </a:solidFill>
                <a:uFill>
                  <a:solidFill>
                    <a:srgbClr val="FFFFFF"/>
                  </a:solidFill>
                </a:uFill>
              </a:defRPr>
            </a:pPr>
            <a:endParaRPr/>
          </a:p>
          <a:p>
            <a:pPr algn="ctr">
              <a:defRPr sz="1400">
                <a:solidFill>
                  <a:srgbClr val="FFFFFF"/>
                </a:solidFill>
                <a:uFill>
                  <a:solidFill>
                    <a:srgbClr val="FFFFFF"/>
                  </a:solidFill>
                </a:uFill>
              </a:defRPr>
            </a:pPr>
            <a:r>
              <a:t>(-23%)</a:t>
            </a:r>
          </a:p>
        </p:txBody>
      </p:sp>
      <p:sp>
        <p:nvSpPr>
          <p:cNvPr id="110" name="3 BC Association of Social Workers"/>
          <p:cNvSpPr/>
          <p:nvPr/>
        </p:nvSpPr>
        <p:spPr>
          <a:xfrm>
            <a:off x="1257300" y="6413500"/>
            <a:ext cx="2193925" cy="254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spAutoFit/>
          </a:bodyPr>
          <a:lstStyle/>
          <a:p>
            <a:pPr>
              <a:defRPr sz="1200"/>
            </a:pPr>
            <a:r>
              <a:rPr baseline="31999"/>
              <a:t>3</a:t>
            </a:r>
            <a:r>
              <a:t> BC Association of Social Workers</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6D5D5"/>
        </a:solidFill>
        <a:effectLst/>
      </p:bgPr>
    </p:bg>
    <p:spTree>
      <p:nvGrpSpPr>
        <p:cNvPr id="1" name=""/>
        <p:cNvGrpSpPr/>
        <p:nvPr/>
      </p:nvGrpSpPr>
      <p:grpSpPr>
        <a:xfrm>
          <a:off x="0" y="0"/>
          <a:ext cx="0" cy="0"/>
          <a:chOff x="0" y="0"/>
          <a:chExt cx="0" cy="0"/>
        </a:xfrm>
      </p:grpSpPr>
      <p:sp>
        <p:nvSpPr>
          <p:cNvPr id="11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graphicFrame>
        <p:nvGraphicFramePr>
          <p:cNvPr id="113" name="2D Column Chart"/>
          <p:cNvGraphicFramePr/>
          <p:nvPr/>
        </p:nvGraphicFramePr>
        <p:xfrm>
          <a:off x="372963" y="990600"/>
          <a:ext cx="8034437" cy="5243513"/>
        </p:xfrm>
        <a:graphic>
          <a:graphicData uri="http://schemas.openxmlformats.org/drawingml/2006/chart">
            <c:chart xmlns:c="http://schemas.openxmlformats.org/drawingml/2006/chart" xmlns:r="http://schemas.openxmlformats.org/officeDocument/2006/relationships" r:id="rId2"/>
          </a:graphicData>
        </a:graphic>
      </p:graphicFrame>
      <p:sp>
        <p:nvSpPr>
          <p:cNvPr id="114" name="Figure 3: Changes in number of children in care, foster care families available and related community agencies in British Columbia between 2000-20063"/>
          <p:cNvSpPr/>
          <p:nvPr/>
        </p:nvSpPr>
        <p:spPr>
          <a:xfrm>
            <a:off x="1358900" y="431800"/>
            <a:ext cx="6896100" cy="596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algn="ctr">
              <a:defRPr b="1"/>
            </a:pPr>
            <a:r>
              <a:t>Figure 3: </a:t>
            </a:r>
            <a:r>
              <a:rPr sz="1600" b="0"/>
              <a:t>Changes in number of children in care, foster care families available and related community agencies in British Columbia between 2000-2006</a:t>
            </a:r>
            <a:r>
              <a:rPr sz="1600" b="0" baseline="31999"/>
              <a:t>3</a:t>
            </a:r>
          </a:p>
        </p:txBody>
      </p:sp>
      <p:sp>
        <p:nvSpPr>
          <p:cNvPr id="115" name="Total Children in Care (-9%)"/>
          <p:cNvSpPr/>
          <p:nvPr/>
        </p:nvSpPr>
        <p:spPr>
          <a:xfrm>
            <a:off x="2082800" y="3441700"/>
            <a:ext cx="1092200" cy="508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a:defRPr sz="1400">
                <a:solidFill>
                  <a:srgbClr val="FFFFFF"/>
                </a:solidFill>
                <a:uFill>
                  <a:solidFill>
                    <a:srgbClr val="FFFFFF"/>
                  </a:solidFill>
                </a:uFill>
              </a:defRPr>
            </a:lvl1pPr>
          </a:lstStyle>
          <a:p>
            <a:r>
              <a:t>Total Children in Care (-9%)</a:t>
            </a:r>
          </a:p>
        </p:txBody>
      </p:sp>
      <p:sp>
        <p:nvSpPr>
          <p:cNvPr id="116" name="Foster Care Homes Available…"/>
          <p:cNvSpPr/>
          <p:nvPr/>
        </p:nvSpPr>
        <p:spPr>
          <a:xfrm>
            <a:off x="3213100" y="3441700"/>
            <a:ext cx="1092200" cy="1155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a:defRPr sz="1400">
                <a:solidFill>
                  <a:srgbClr val="FFFFFF"/>
                </a:solidFill>
                <a:uFill>
                  <a:solidFill>
                    <a:srgbClr val="FFFFFF"/>
                  </a:solidFill>
                </a:uFill>
              </a:defRPr>
            </a:pPr>
            <a:r>
              <a:t>Foster Care Homes Available</a:t>
            </a:r>
          </a:p>
          <a:p>
            <a:pPr>
              <a:defRPr sz="1400">
                <a:solidFill>
                  <a:srgbClr val="FFFFFF"/>
                </a:solidFill>
                <a:uFill>
                  <a:solidFill>
                    <a:srgbClr val="FFFFFF"/>
                  </a:solidFill>
                </a:uFill>
              </a:defRPr>
            </a:pPr>
            <a:endParaRPr/>
          </a:p>
          <a:p>
            <a:pPr algn="ctr">
              <a:defRPr sz="1400">
                <a:solidFill>
                  <a:srgbClr val="FFFFFF"/>
                </a:solidFill>
                <a:uFill>
                  <a:solidFill>
                    <a:srgbClr val="FFFFFF"/>
                  </a:solidFill>
                </a:uFill>
              </a:defRPr>
            </a:pPr>
            <a:r>
              <a:t>(-23%)</a:t>
            </a:r>
          </a:p>
        </p:txBody>
      </p:sp>
      <p:sp>
        <p:nvSpPr>
          <p:cNvPr id="117" name="Community Supports Available…"/>
          <p:cNvSpPr/>
          <p:nvPr/>
        </p:nvSpPr>
        <p:spPr>
          <a:xfrm>
            <a:off x="4343400" y="3441700"/>
            <a:ext cx="1092200" cy="1155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a:defRPr sz="1400">
                <a:solidFill>
                  <a:srgbClr val="FFFFFF"/>
                </a:solidFill>
                <a:uFill>
                  <a:solidFill>
                    <a:srgbClr val="FFFFFF"/>
                  </a:solidFill>
                </a:uFill>
              </a:defRPr>
            </a:pPr>
            <a:r>
              <a:t>Community Supports Available</a:t>
            </a:r>
          </a:p>
          <a:p>
            <a:pPr>
              <a:defRPr sz="1400">
                <a:solidFill>
                  <a:srgbClr val="FFFFFF"/>
                </a:solidFill>
                <a:uFill>
                  <a:solidFill>
                    <a:srgbClr val="FFFFFF"/>
                  </a:solidFill>
                </a:uFill>
              </a:defRPr>
            </a:pPr>
            <a:endParaRPr/>
          </a:p>
          <a:p>
            <a:pPr algn="ctr">
              <a:defRPr sz="1400">
                <a:solidFill>
                  <a:srgbClr val="FFFFFF"/>
                </a:solidFill>
                <a:uFill>
                  <a:solidFill>
                    <a:srgbClr val="FFFFFF"/>
                  </a:solidFill>
                </a:uFill>
              </a:defRPr>
            </a:pPr>
            <a:r>
              <a:t>(-23%)</a:t>
            </a:r>
          </a:p>
        </p:txBody>
      </p:sp>
      <p:sp>
        <p:nvSpPr>
          <p:cNvPr id="118" name="Non-Aboriginal Children in Care…"/>
          <p:cNvSpPr/>
          <p:nvPr/>
        </p:nvSpPr>
        <p:spPr>
          <a:xfrm>
            <a:off x="5473700" y="3441700"/>
            <a:ext cx="1092200" cy="1155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a:defRPr sz="1400">
                <a:solidFill>
                  <a:srgbClr val="FFFFFF"/>
                </a:solidFill>
                <a:uFill>
                  <a:solidFill>
                    <a:srgbClr val="FFFFFF"/>
                  </a:solidFill>
                </a:uFill>
              </a:defRPr>
            </a:pPr>
            <a:r>
              <a:t>Non-Aboriginal Children in Care</a:t>
            </a:r>
          </a:p>
          <a:p>
            <a:pPr algn="ctr">
              <a:defRPr sz="1400">
                <a:solidFill>
                  <a:srgbClr val="FFFFFF"/>
                </a:solidFill>
                <a:uFill>
                  <a:solidFill>
                    <a:srgbClr val="FFFFFF"/>
                  </a:solidFill>
                </a:uFill>
              </a:defRPr>
            </a:pPr>
            <a:r>
              <a:t>(-21%)</a:t>
            </a:r>
          </a:p>
        </p:txBody>
      </p:sp>
      <p:sp>
        <p:nvSpPr>
          <p:cNvPr id="119" name="3 BC Association of Social Workers"/>
          <p:cNvSpPr/>
          <p:nvPr/>
        </p:nvSpPr>
        <p:spPr>
          <a:xfrm>
            <a:off x="1257300" y="6413500"/>
            <a:ext cx="2193925" cy="254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spAutoFit/>
          </a:bodyPr>
          <a:lstStyle/>
          <a:p>
            <a:pPr>
              <a:defRPr sz="1200"/>
            </a:pPr>
            <a:r>
              <a:rPr baseline="31999"/>
              <a:t>3</a:t>
            </a:r>
            <a:r>
              <a:t> BC Association of Social Workers</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6D5D5"/>
        </a:solidFill>
        <a:effectLst/>
      </p:bgPr>
    </p:bg>
    <p:spTree>
      <p:nvGrpSpPr>
        <p:cNvPr id="1" name=""/>
        <p:cNvGrpSpPr/>
        <p:nvPr/>
      </p:nvGrpSpPr>
      <p:grpSpPr>
        <a:xfrm>
          <a:off x="0" y="0"/>
          <a:ext cx="0" cy="0"/>
          <a:chOff x="0" y="0"/>
          <a:chExt cx="0" cy="0"/>
        </a:xfrm>
      </p:grpSpPr>
      <p:sp>
        <p:nvSpPr>
          <p:cNvPr id="12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graphicFrame>
        <p:nvGraphicFramePr>
          <p:cNvPr id="122" name="2D Column Chart"/>
          <p:cNvGraphicFramePr/>
          <p:nvPr/>
        </p:nvGraphicFramePr>
        <p:xfrm>
          <a:off x="372963" y="990600"/>
          <a:ext cx="8034437" cy="5243513"/>
        </p:xfrm>
        <a:graphic>
          <a:graphicData uri="http://schemas.openxmlformats.org/drawingml/2006/chart">
            <c:chart xmlns:c="http://schemas.openxmlformats.org/drawingml/2006/chart" xmlns:r="http://schemas.openxmlformats.org/officeDocument/2006/relationships" r:id="rId3"/>
          </a:graphicData>
        </a:graphic>
      </p:graphicFrame>
      <p:sp>
        <p:nvSpPr>
          <p:cNvPr id="123" name="Figure 3: Changes in number of children in care, foster care families available and related community agencies in British Columbia between 2000-20063"/>
          <p:cNvSpPr/>
          <p:nvPr/>
        </p:nvSpPr>
        <p:spPr>
          <a:xfrm>
            <a:off x="1358900" y="431800"/>
            <a:ext cx="6896100" cy="596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algn="ctr">
              <a:defRPr b="1"/>
            </a:pPr>
            <a:r>
              <a:t>Figure 3: </a:t>
            </a:r>
            <a:r>
              <a:rPr sz="1600" b="0"/>
              <a:t>Changes in number of children in care, foster care families available and related community agencies in British Columbia between 2000-2006</a:t>
            </a:r>
            <a:r>
              <a:rPr sz="1600" b="0" baseline="31999"/>
              <a:t>3</a:t>
            </a:r>
          </a:p>
        </p:txBody>
      </p:sp>
      <p:sp>
        <p:nvSpPr>
          <p:cNvPr id="124" name="Total Children in Care (-9%)"/>
          <p:cNvSpPr/>
          <p:nvPr/>
        </p:nvSpPr>
        <p:spPr>
          <a:xfrm>
            <a:off x="2082800" y="3441700"/>
            <a:ext cx="1092200" cy="508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a:defRPr sz="1400">
                <a:solidFill>
                  <a:srgbClr val="FFFFFF"/>
                </a:solidFill>
                <a:uFill>
                  <a:solidFill>
                    <a:srgbClr val="FFFFFF"/>
                  </a:solidFill>
                </a:uFill>
              </a:defRPr>
            </a:lvl1pPr>
          </a:lstStyle>
          <a:p>
            <a:r>
              <a:t>Total Children in Care (-9%)</a:t>
            </a:r>
          </a:p>
        </p:txBody>
      </p:sp>
      <p:sp>
        <p:nvSpPr>
          <p:cNvPr id="125" name="Foster Care Homes Available…"/>
          <p:cNvSpPr/>
          <p:nvPr/>
        </p:nvSpPr>
        <p:spPr>
          <a:xfrm>
            <a:off x="3213100" y="3441700"/>
            <a:ext cx="1092200" cy="1155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a:defRPr sz="1400">
                <a:solidFill>
                  <a:srgbClr val="FFFFFF"/>
                </a:solidFill>
                <a:uFill>
                  <a:solidFill>
                    <a:srgbClr val="FFFFFF"/>
                  </a:solidFill>
                </a:uFill>
              </a:defRPr>
            </a:pPr>
            <a:r>
              <a:t>Foster Care Homes Available</a:t>
            </a:r>
          </a:p>
          <a:p>
            <a:pPr>
              <a:defRPr sz="1400">
                <a:solidFill>
                  <a:srgbClr val="FFFFFF"/>
                </a:solidFill>
                <a:uFill>
                  <a:solidFill>
                    <a:srgbClr val="FFFFFF"/>
                  </a:solidFill>
                </a:uFill>
              </a:defRPr>
            </a:pPr>
            <a:endParaRPr/>
          </a:p>
          <a:p>
            <a:pPr algn="ctr">
              <a:defRPr sz="1400">
                <a:solidFill>
                  <a:srgbClr val="FFFFFF"/>
                </a:solidFill>
                <a:uFill>
                  <a:solidFill>
                    <a:srgbClr val="FFFFFF"/>
                  </a:solidFill>
                </a:uFill>
              </a:defRPr>
            </a:pPr>
            <a:r>
              <a:t>(-23%)</a:t>
            </a:r>
          </a:p>
        </p:txBody>
      </p:sp>
      <p:sp>
        <p:nvSpPr>
          <p:cNvPr id="126" name="Community Supports Available…"/>
          <p:cNvSpPr/>
          <p:nvPr/>
        </p:nvSpPr>
        <p:spPr>
          <a:xfrm>
            <a:off x="4343400" y="3441700"/>
            <a:ext cx="1092200" cy="1155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a:defRPr sz="1400">
                <a:solidFill>
                  <a:srgbClr val="FFFFFF"/>
                </a:solidFill>
                <a:uFill>
                  <a:solidFill>
                    <a:srgbClr val="FFFFFF"/>
                  </a:solidFill>
                </a:uFill>
              </a:defRPr>
            </a:pPr>
            <a:r>
              <a:t>Community Supports Available</a:t>
            </a:r>
          </a:p>
          <a:p>
            <a:pPr>
              <a:defRPr sz="1400">
                <a:solidFill>
                  <a:srgbClr val="FFFFFF"/>
                </a:solidFill>
                <a:uFill>
                  <a:solidFill>
                    <a:srgbClr val="FFFFFF"/>
                  </a:solidFill>
                </a:uFill>
              </a:defRPr>
            </a:pPr>
            <a:endParaRPr/>
          </a:p>
          <a:p>
            <a:pPr algn="ctr">
              <a:defRPr sz="1400">
                <a:solidFill>
                  <a:srgbClr val="FFFFFF"/>
                </a:solidFill>
                <a:uFill>
                  <a:solidFill>
                    <a:srgbClr val="FFFFFF"/>
                  </a:solidFill>
                </a:uFill>
              </a:defRPr>
            </a:pPr>
            <a:r>
              <a:t>(-23%)</a:t>
            </a:r>
          </a:p>
        </p:txBody>
      </p:sp>
      <p:sp>
        <p:nvSpPr>
          <p:cNvPr id="127" name="Non-Aboriginal Children in Care…"/>
          <p:cNvSpPr/>
          <p:nvPr/>
        </p:nvSpPr>
        <p:spPr>
          <a:xfrm>
            <a:off x="5473700" y="3441700"/>
            <a:ext cx="1092200" cy="1155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a:defRPr sz="1400">
                <a:solidFill>
                  <a:srgbClr val="FFFFFF"/>
                </a:solidFill>
                <a:uFill>
                  <a:solidFill>
                    <a:srgbClr val="FFFFFF"/>
                  </a:solidFill>
                </a:uFill>
              </a:defRPr>
            </a:pPr>
            <a:r>
              <a:t>Non-Aboriginal Children in Care</a:t>
            </a:r>
          </a:p>
          <a:p>
            <a:pPr algn="ctr">
              <a:defRPr sz="1400">
                <a:solidFill>
                  <a:srgbClr val="FFFFFF"/>
                </a:solidFill>
                <a:uFill>
                  <a:solidFill>
                    <a:srgbClr val="FFFFFF"/>
                  </a:solidFill>
                </a:uFill>
              </a:defRPr>
            </a:pPr>
            <a:r>
              <a:t>(-21%)</a:t>
            </a:r>
          </a:p>
        </p:txBody>
      </p:sp>
      <p:sp>
        <p:nvSpPr>
          <p:cNvPr id="128" name="Aboriginal Children in Care…"/>
          <p:cNvSpPr/>
          <p:nvPr/>
        </p:nvSpPr>
        <p:spPr>
          <a:xfrm>
            <a:off x="6527800" y="1765300"/>
            <a:ext cx="1092200" cy="1155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a:defRPr sz="1400">
                <a:solidFill>
                  <a:srgbClr val="FFFFFF"/>
                </a:solidFill>
                <a:uFill>
                  <a:solidFill>
                    <a:srgbClr val="FFFFFF"/>
                  </a:solidFill>
                </a:uFill>
              </a:defRPr>
            </a:pPr>
            <a:r>
              <a:t>Aboriginal Children in Care</a:t>
            </a:r>
          </a:p>
          <a:p>
            <a:pPr>
              <a:defRPr sz="1400">
                <a:solidFill>
                  <a:srgbClr val="FFFFFF"/>
                </a:solidFill>
                <a:uFill>
                  <a:solidFill>
                    <a:srgbClr val="FFFFFF"/>
                  </a:solidFill>
                </a:uFill>
              </a:defRPr>
            </a:pPr>
            <a:endParaRPr/>
          </a:p>
          <a:p>
            <a:pPr algn="ctr">
              <a:defRPr sz="1400">
                <a:solidFill>
                  <a:srgbClr val="FFFFFF"/>
                </a:solidFill>
                <a:uFill>
                  <a:solidFill>
                    <a:srgbClr val="FFFFFF"/>
                  </a:solidFill>
                </a:uFill>
              </a:defRPr>
            </a:pPr>
            <a:r>
              <a:t>(+24%)</a:t>
            </a:r>
          </a:p>
        </p:txBody>
      </p:sp>
      <p:sp>
        <p:nvSpPr>
          <p:cNvPr id="129" name="3 BC Association of Social Workers"/>
          <p:cNvSpPr/>
          <p:nvPr/>
        </p:nvSpPr>
        <p:spPr>
          <a:xfrm>
            <a:off x="1257300" y="6413500"/>
            <a:ext cx="2193925" cy="254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spAutoFit/>
          </a:bodyPr>
          <a:lstStyle/>
          <a:p>
            <a:pPr>
              <a:defRPr sz="1200"/>
            </a:pPr>
            <a:r>
              <a:rPr baseline="31999"/>
              <a:t>3</a:t>
            </a:r>
            <a:r>
              <a:t> BC Association of Social Workers</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6D5D5"/>
        </a:solidFill>
        <a:effectLst/>
      </p:bgPr>
    </p:bg>
    <p:spTree>
      <p:nvGrpSpPr>
        <p:cNvPr id="1" name=""/>
        <p:cNvGrpSpPr/>
        <p:nvPr/>
      </p:nvGrpSpPr>
      <p:grpSpPr>
        <a:xfrm>
          <a:off x="0" y="0"/>
          <a:ext cx="0" cy="0"/>
          <a:chOff x="0" y="0"/>
          <a:chExt cx="0" cy="0"/>
        </a:xfrm>
      </p:grpSpPr>
      <p:sp>
        <p:nvSpPr>
          <p:cNvPr id="133" name="CHAT BOX: Share your thoughts!"/>
          <p:cNvSpPr txBox="1">
            <a:spLocks noGrp="1"/>
          </p:cNvSpPr>
          <p:nvPr>
            <p:ph type="ctrTitle"/>
          </p:nvPr>
        </p:nvSpPr>
        <p:spPr>
          <a:prstGeom prst="rect">
            <a:avLst/>
          </a:prstGeom>
        </p:spPr>
        <p:txBody>
          <a:bodyPr/>
          <a:lstStyle/>
          <a:p>
            <a:r>
              <a:rPr>
                <a:solidFill>
                  <a:schemeClr val="accent4">
                    <a:hueOff val="-1081314"/>
                    <a:satOff val="4338"/>
                    <a:lumOff val="-8931"/>
                  </a:schemeClr>
                </a:solidFill>
              </a:rPr>
              <a:t>CHAT BOX:</a:t>
            </a:r>
            <a:r>
              <a:t> Share your thoughts! </a:t>
            </a:r>
          </a:p>
        </p:txBody>
      </p:sp>
      <p:sp>
        <p:nvSpPr>
          <p:cNvPr id="134" name="There is a decrease of available foster homes and a decrease of available community supports. What could this mean to children who ‘need’ foster care?"/>
          <p:cNvSpPr txBox="1">
            <a:spLocks noGrp="1"/>
          </p:cNvSpPr>
          <p:nvPr>
            <p:ph type="subTitle" sz="half" idx="1"/>
          </p:nvPr>
        </p:nvSpPr>
        <p:spPr>
          <a:xfrm>
            <a:off x="1371600" y="3886200"/>
            <a:ext cx="6400800" cy="2496121"/>
          </a:xfrm>
          <a:prstGeom prst="rect">
            <a:avLst/>
          </a:prstGeom>
        </p:spPr>
        <p:txBody>
          <a:bodyPr/>
          <a:lstStyle>
            <a:lvl1pPr>
              <a:defRPr sz="2700">
                <a:solidFill>
                  <a:srgbClr val="5E5E5E"/>
                </a:solidFill>
              </a:defRPr>
            </a:lvl1pPr>
          </a:lstStyle>
          <a:p>
            <a:r>
              <a:t>There is a decrease of available foster homes and a decrease of available community supports. What could this mean to children who ‘need’ foster care? </a:t>
            </a:r>
          </a:p>
        </p:txBody>
      </p:sp>
      <p:sp>
        <p:nvSpPr>
          <p:cNvPr id="13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6D5D5"/>
        </a:solidFill>
        <a:effectLst/>
      </p:bgPr>
    </p:bg>
    <p:spTree>
      <p:nvGrpSpPr>
        <p:cNvPr id="1" name=""/>
        <p:cNvGrpSpPr/>
        <p:nvPr/>
      </p:nvGrpSpPr>
      <p:grpSpPr>
        <a:xfrm>
          <a:off x="0" y="0"/>
          <a:ext cx="0" cy="0"/>
          <a:chOff x="0" y="0"/>
          <a:chExt cx="0" cy="0"/>
        </a:xfrm>
      </p:grpSpPr>
      <p:pic>
        <p:nvPicPr>
          <p:cNvPr id="137" name="images.jpg" descr="images.jpg"/>
          <p:cNvPicPr>
            <a:picLocks noChangeAspect="1"/>
          </p:cNvPicPr>
          <p:nvPr/>
        </p:nvPicPr>
        <p:blipFill>
          <a:blip r:embed="rId3"/>
          <a:stretch>
            <a:fillRect/>
          </a:stretch>
        </p:blipFill>
        <p:spPr>
          <a:xfrm>
            <a:off x="1397000" y="3437010"/>
            <a:ext cx="2019301" cy="2671691"/>
          </a:xfrm>
          <a:prstGeom prst="rect">
            <a:avLst/>
          </a:prstGeom>
          <a:ln w="12700">
            <a:miter lim="400000"/>
          </a:ln>
        </p:spPr>
      </p:pic>
      <p:pic>
        <p:nvPicPr>
          <p:cNvPr id="138" name="stream-12248.jpg" descr="stream-12248.jpg"/>
          <p:cNvPicPr>
            <a:picLocks noChangeAspect="1"/>
          </p:cNvPicPr>
          <p:nvPr/>
        </p:nvPicPr>
        <p:blipFill>
          <a:blip r:embed="rId4"/>
          <a:stretch>
            <a:fillRect/>
          </a:stretch>
        </p:blipFill>
        <p:spPr>
          <a:xfrm>
            <a:off x="5207000" y="4276369"/>
            <a:ext cx="2362201" cy="1857732"/>
          </a:xfrm>
          <a:prstGeom prst="rect">
            <a:avLst/>
          </a:prstGeom>
          <a:ln w="12700">
            <a:miter lim="400000"/>
          </a:ln>
        </p:spPr>
      </p:pic>
      <p:sp>
        <p:nvSpPr>
          <p:cNvPr id="13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sp>
        <p:nvSpPr>
          <p:cNvPr id="140" name="Exploring the Relationships Between Child Welfare and Homelessness"/>
          <p:cNvSpPr/>
          <p:nvPr/>
        </p:nvSpPr>
        <p:spPr>
          <a:xfrm>
            <a:off x="1168400" y="635000"/>
            <a:ext cx="7061200" cy="1473200"/>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lstStyle>
            <a:lvl1pPr indent="5080" algn="ctr">
              <a:spcBef>
                <a:spcPts val="600"/>
              </a:spcBef>
              <a:buClr>
                <a:srgbClr val="305375"/>
              </a:buClr>
              <a:defRPr sz="3600" b="1" u="sng"/>
            </a:lvl1pPr>
          </a:lstStyle>
          <a:p>
            <a:r>
              <a:t>Exploring the Relationships Between Child Welfare and Homelessness</a:t>
            </a:r>
          </a:p>
        </p:txBody>
      </p:sp>
      <p:sp>
        <p:nvSpPr>
          <p:cNvPr id="141" name="“Is foster care a gateway to the streets?”"/>
          <p:cNvSpPr/>
          <p:nvPr/>
        </p:nvSpPr>
        <p:spPr>
          <a:xfrm>
            <a:off x="623697" y="2848596"/>
            <a:ext cx="3884241" cy="35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spAutoFit/>
          </a:bodyPr>
          <a:lstStyle>
            <a:lvl1pPr>
              <a:defRPr i="1"/>
            </a:lvl1pPr>
          </a:lstStyle>
          <a:p>
            <a:r>
              <a:t>“Is foster care a gateway to the streets?”</a:t>
            </a:r>
          </a:p>
        </p:txBody>
      </p:sp>
      <p:sp>
        <p:nvSpPr>
          <p:cNvPr id="142" name="“The intersecting streams of homelessness...”"/>
          <p:cNvSpPr/>
          <p:nvPr/>
        </p:nvSpPr>
        <p:spPr>
          <a:xfrm>
            <a:off x="4419600" y="3797300"/>
            <a:ext cx="4328716"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spAutoFit/>
          </a:bodyPr>
          <a:lstStyle>
            <a:lvl1pPr>
              <a:defRPr i="1"/>
            </a:lvl1pPr>
          </a:lstStyle>
          <a:p>
            <a:r>
              <a:t>“The intersecting streams of homelessness...”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6D5D5"/>
        </a:solidFill>
        <a:effectLst/>
      </p:bgPr>
    </p:bg>
    <p:spTree>
      <p:nvGrpSpPr>
        <p:cNvPr id="1" name=""/>
        <p:cNvGrpSpPr/>
        <p:nvPr/>
      </p:nvGrpSpPr>
      <p:grpSpPr>
        <a:xfrm>
          <a:off x="0" y="0"/>
          <a:ext cx="0" cy="0"/>
          <a:chOff x="0" y="0"/>
          <a:chExt cx="0" cy="0"/>
        </a:xfrm>
      </p:grpSpPr>
      <p:sp>
        <p:nvSpPr>
          <p:cNvPr id="146" name="Figure 4: Prevalence of Child Welfare experience among different street populations"/>
          <p:cNvSpPr txBox="1">
            <a:spLocks noGrp="1"/>
          </p:cNvSpPr>
          <p:nvPr>
            <p:ph type="body" sz="quarter" idx="1"/>
          </p:nvPr>
        </p:nvSpPr>
        <p:spPr>
          <a:xfrm>
            <a:off x="726225" y="937772"/>
            <a:ext cx="7937501" cy="444501"/>
          </a:xfrm>
          <a:prstGeom prst="rect">
            <a:avLst/>
          </a:prstGeom>
        </p:spPr>
        <p:txBody>
          <a:bodyPr/>
          <a:lstStyle/>
          <a:p>
            <a:pPr>
              <a:spcBef>
                <a:spcPts val="600"/>
              </a:spcBef>
              <a:buClr>
                <a:srgbClr val="305375"/>
              </a:buClr>
              <a:buSzTx/>
              <a:buFontTx/>
              <a:buNone/>
              <a:defRPr sz="1800" b="1"/>
            </a:pPr>
            <a:r>
              <a:t>Figure 4: </a:t>
            </a:r>
            <a:r>
              <a:rPr b="0"/>
              <a:t>Prevalence of Child Welfare experience among different street populations </a:t>
            </a:r>
          </a:p>
        </p:txBody>
      </p:sp>
      <p:graphicFrame>
        <p:nvGraphicFramePr>
          <p:cNvPr id="147" name="2D Column Chart"/>
          <p:cNvGraphicFramePr/>
          <p:nvPr/>
        </p:nvGraphicFramePr>
        <p:xfrm>
          <a:off x="176212" y="1346200"/>
          <a:ext cx="4167188" cy="50434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8" name="2D Column Chart"/>
          <p:cNvGraphicFramePr/>
          <p:nvPr/>
        </p:nvGraphicFramePr>
        <p:xfrm>
          <a:off x="2182961" y="1346200"/>
          <a:ext cx="6351439" cy="5045075"/>
        </p:xfrm>
        <a:graphic>
          <a:graphicData uri="http://schemas.openxmlformats.org/drawingml/2006/chart">
            <c:chart xmlns:c="http://schemas.openxmlformats.org/drawingml/2006/chart" xmlns:r="http://schemas.openxmlformats.org/officeDocument/2006/relationships" r:id="rId3"/>
          </a:graphicData>
        </a:graphic>
      </p:graphicFrame>
      <p:sp>
        <p:nvSpPr>
          <p:cNvPr id="149" name="1993                       1995                    1997                    1999                      1999                    2005"/>
          <p:cNvSpPr/>
          <p:nvPr/>
        </p:nvSpPr>
        <p:spPr>
          <a:xfrm>
            <a:off x="2235200" y="5829300"/>
            <a:ext cx="6477000" cy="254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a:defRPr sz="1200"/>
            </a:lvl1pPr>
          </a:lstStyle>
          <a:p>
            <a:r>
              <a:t>            1993                       1995                    1997                    1999                      1999                    2005</a:t>
            </a:r>
          </a:p>
        </p:txBody>
      </p:sp>
      <p:sp>
        <p:nvSpPr>
          <p:cNvPr id="15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sp>
        <p:nvSpPr>
          <p:cNvPr id="151" name="Child Welfare and Homelessness"/>
          <p:cNvSpPr/>
          <p:nvPr/>
        </p:nvSpPr>
        <p:spPr>
          <a:xfrm>
            <a:off x="2641600" y="254000"/>
            <a:ext cx="4445000" cy="444500"/>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lstStyle>
            <a:lvl1pPr marL="342900" indent="-342900">
              <a:spcBef>
                <a:spcPts val="600"/>
              </a:spcBef>
              <a:buClr>
                <a:srgbClr val="305375"/>
              </a:buClr>
              <a:defRPr sz="2400" b="1" u="sng"/>
            </a:lvl1pPr>
          </a:lstStyle>
          <a:p>
            <a:r>
              <a:t>Child Welfare and Homelessness</a:t>
            </a:r>
          </a:p>
        </p:txBody>
      </p:sp>
      <p:sp>
        <p:nvSpPr>
          <p:cNvPr id="152" name="1998              1999"/>
          <p:cNvSpPr/>
          <p:nvPr/>
        </p:nvSpPr>
        <p:spPr>
          <a:xfrm>
            <a:off x="939800" y="5829300"/>
            <a:ext cx="1333500" cy="254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a:defRPr sz="1200"/>
            </a:lvl1pPr>
          </a:lstStyle>
          <a:p>
            <a:r>
              <a:t>1998              1999</a:t>
            </a:r>
          </a:p>
        </p:txBody>
      </p:sp>
      <p:sp>
        <p:nvSpPr>
          <p:cNvPr id="153" name="Relationship #1: Homeless people are much more likely than housed people to have been in the child welfare system (Caution: these are low ranging numbers)"/>
          <p:cNvSpPr/>
          <p:nvPr/>
        </p:nvSpPr>
        <p:spPr>
          <a:xfrm>
            <a:off x="3175000" y="1524000"/>
            <a:ext cx="5435600" cy="914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a:defRPr>
                <a:solidFill>
                  <a:srgbClr val="5E5E5E"/>
                </a:solidFill>
                <a:uFill>
                  <a:solidFill>
                    <a:srgbClr val="FF4013"/>
                  </a:solidFill>
                </a:uFill>
              </a:defRPr>
            </a:pPr>
            <a:r>
              <a:rPr b="1">
                <a:solidFill>
                  <a:schemeClr val="accent4">
                    <a:hueOff val="-1081314"/>
                    <a:satOff val="4338"/>
                    <a:lumOff val="-8931"/>
                  </a:schemeClr>
                </a:solidFill>
              </a:rPr>
              <a:t>Relationship #1</a:t>
            </a:r>
            <a:r>
              <a:rPr>
                <a:solidFill>
                  <a:schemeClr val="accent4">
                    <a:hueOff val="-1081314"/>
                    <a:satOff val="4338"/>
                    <a:lumOff val="-8931"/>
                  </a:schemeClr>
                </a:solidFill>
              </a:rPr>
              <a:t>: </a:t>
            </a:r>
            <a:r>
              <a:t>Homeless people are much more likely than housed people to have been in the child welfare system </a:t>
            </a:r>
            <a:r>
              <a:rPr i="1"/>
              <a:t>(Caution: these are low ranging numbers)</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6D5D5"/>
        </a:solidFill>
        <a:effectLst/>
      </p:bgPr>
    </p:bg>
    <p:spTree>
      <p:nvGrpSpPr>
        <p:cNvPr id="1" name=""/>
        <p:cNvGrpSpPr/>
        <p:nvPr/>
      </p:nvGrpSpPr>
      <p:grpSpPr>
        <a:xfrm>
          <a:off x="0" y="0"/>
          <a:ext cx="0" cy="0"/>
          <a:chOff x="0" y="0"/>
          <a:chExt cx="0" cy="0"/>
        </a:xfrm>
      </p:grpSpPr>
      <p:sp>
        <p:nvSpPr>
          <p:cNvPr id="155" name="15-22% experienced homelessness within 1 year3-4…"/>
          <p:cNvSpPr/>
          <p:nvPr/>
        </p:nvSpPr>
        <p:spPr>
          <a:xfrm>
            <a:off x="5521111" y="1693205"/>
            <a:ext cx="3213101" cy="220980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177800" indent="-177800">
              <a:spcBef>
                <a:spcPts val="300"/>
              </a:spcBef>
              <a:buSzPct val="100000"/>
              <a:buFont typeface="Arial"/>
              <a:buChar char="•"/>
            </a:pPr>
            <a:r>
              <a:rPr sz="1600"/>
              <a:t>15-22% experienced homelessness within 1 year</a:t>
            </a:r>
            <a:r>
              <a:rPr sz="1600" baseline="29999"/>
              <a:t>3-4</a:t>
            </a:r>
          </a:p>
          <a:p>
            <a:pPr>
              <a:spcBef>
                <a:spcPts val="300"/>
              </a:spcBef>
              <a:buClrTx/>
            </a:pPr>
            <a:endParaRPr sz="1600" baseline="29999"/>
          </a:p>
          <a:p>
            <a:pPr marL="177800" indent="-177800">
              <a:spcBef>
                <a:spcPts val="300"/>
              </a:spcBef>
              <a:buSzPct val="100000"/>
              <a:buFont typeface="Arial"/>
              <a:buChar char="•"/>
            </a:pPr>
            <a:r>
              <a:rPr sz="1600"/>
              <a:t>53% were either homeless or unstably housed within 18 months</a:t>
            </a:r>
            <a:r>
              <a:rPr sz="1600" baseline="29999"/>
              <a:t>3</a:t>
            </a:r>
          </a:p>
          <a:p>
            <a:pPr>
              <a:spcBef>
                <a:spcPts val="300"/>
              </a:spcBef>
              <a:buClrTx/>
            </a:pPr>
            <a:endParaRPr sz="1600" baseline="29999"/>
          </a:p>
          <a:p>
            <a:pPr marL="177800" indent="-177800">
              <a:spcBef>
                <a:spcPts val="300"/>
              </a:spcBef>
              <a:buSzPct val="100000"/>
              <a:buFont typeface="Arial"/>
              <a:buChar char="•"/>
            </a:pPr>
            <a:r>
              <a:rPr sz="1600"/>
              <a:t>43% had housing problems within 2 years</a:t>
            </a:r>
            <a:r>
              <a:rPr sz="1600" baseline="29999"/>
              <a:t>5</a:t>
            </a:r>
          </a:p>
        </p:txBody>
      </p:sp>
      <p:sp>
        <p:nvSpPr>
          <p:cNvPr id="156" name="1. Ensign, 1998; 2. Green, 1999; 3. Kushel, 2007; 4. Pecora, 2006; 5. Zlotnick; 6. See slide 15"/>
          <p:cNvSpPr/>
          <p:nvPr/>
        </p:nvSpPr>
        <p:spPr>
          <a:xfrm>
            <a:off x="1219198" y="6311900"/>
            <a:ext cx="7061201" cy="254000"/>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a:defRPr sz="1200"/>
            </a:lvl1pPr>
          </a:lstStyle>
          <a:p>
            <a:r>
              <a:t>1. Ensign, 1998; 2. Green, 1999; 3. Kushel, 2007; 4. Pecora, 2006; 5. Zlotnick; 6. See slide 15</a:t>
            </a:r>
          </a:p>
        </p:txBody>
      </p:sp>
      <p:sp>
        <p:nvSpPr>
          <p:cNvPr id="157" name="21-63% had been in foster care1-2"/>
          <p:cNvSpPr/>
          <p:nvPr/>
        </p:nvSpPr>
        <p:spPr>
          <a:xfrm>
            <a:off x="184956" y="3328768"/>
            <a:ext cx="2045547" cy="643468"/>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marL="177800" indent="-177800">
              <a:spcBef>
                <a:spcPts val="300"/>
              </a:spcBef>
              <a:buClrTx/>
              <a:buSzPct val="100000"/>
              <a:buFont typeface="Arial"/>
              <a:buChar char="•"/>
              <a:defRPr sz="3200"/>
            </a:pPr>
            <a:r>
              <a:rPr sz="1600"/>
              <a:t>21-63% had been in foster care</a:t>
            </a:r>
            <a:r>
              <a:rPr sz="1600" baseline="29999"/>
              <a:t>1-2</a:t>
            </a:r>
          </a:p>
        </p:txBody>
      </p:sp>
      <p:sp>
        <p:nvSpPr>
          <p:cNvPr id="158" name="Oval"/>
          <p:cNvSpPr/>
          <p:nvPr/>
        </p:nvSpPr>
        <p:spPr>
          <a:xfrm>
            <a:off x="2299545" y="3085352"/>
            <a:ext cx="1282701" cy="1130301"/>
          </a:xfrm>
          <a:prstGeom prst="ellipse">
            <a:avLst/>
          </a:prstGeom>
          <a:gradFill>
            <a:gsLst>
              <a:gs pos="0">
                <a:srgbClr val="4D94D7"/>
              </a:gs>
              <a:gs pos="100000">
                <a:srgbClr val="C9E3FF"/>
              </a:gs>
            </a:gsLst>
            <a:lin ang="16200000"/>
          </a:gradFill>
          <a:ln>
            <a:solidFill>
              <a:srgbClr val="5B92C8"/>
            </a:solidFill>
          </a:ln>
          <a:effectLst>
            <a:outerShdw blurRad="38100" dist="23000" dir="5400000" rotWithShape="0">
              <a:srgbClr val="000000">
                <a:alpha val="35000"/>
              </a:srgbClr>
            </a:outerShdw>
          </a:effectLst>
        </p:spPr>
        <p:txBody>
          <a:bodyPr lIns="0" tIns="0" rIns="0" bIns="0"/>
          <a:lstStyle/>
          <a:p>
            <a:pPr>
              <a:buClrTx/>
              <a:defRPr sz="1200">
                <a:uFillTx/>
                <a:latin typeface="Helvetica"/>
                <a:ea typeface="Helvetica"/>
                <a:cs typeface="Helvetica"/>
                <a:sym typeface="Helvetica"/>
              </a:defRPr>
            </a:pPr>
            <a:endParaRPr/>
          </a:p>
        </p:txBody>
      </p:sp>
      <p:sp>
        <p:nvSpPr>
          <p:cNvPr id="159" name="Street…"/>
          <p:cNvSpPr/>
          <p:nvPr/>
        </p:nvSpPr>
        <p:spPr>
          <a:xfrm>
            <a:off x="2484966" y="3332155"/>
            <a:ext cx="914401" cy="91440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algn="ctr"/>
            <a:r>
              <a:t>Street</a:t>
            </a:r>
          </a:p>
          <a:p>
            <a:pPr algn="ctr"/>
            <a:r>
              <a:t>Youth </a:t>
            </a:r>
          </a:p>
        </p:txBody>
      </p:sp>
      <p:sp>
        <p:nvSpPr>
          <p:cNvPr id="160" name="Oval"/>
          <p:cNvSpPr/>
          <p:nvPr/>
        </p:nvSpPr>
        <p:spPr>
          <a:xfrm>
            <a:off x="3817619" y="4469651"/>
            <a:ext cx="1473201" cy="1409701"/>
          </a:xfrm>
          <a:prstGeom prst="ellipse">
            <a:avLst/>
          </a:prstGeom>
          <a:gradFill>
            <a:gsLst>
              <a:gs pos="0">
                <a:srgbClr val="4D94D7"/>
              </a:gs>
              <a:gs pos="100000">
                <a:srgbClr val="C9E3FF"/>
              </a:gs>
            </a:gsLst>
            <a:lin ang="16200000"/>
          </a:gradFill>
          <a:ln>
            <a:solidFill>
              <a:srgbClr val="5B92C8"/>
            </a:solidFill>
          </a:ln>
          <a:effectLst>
            <a:outerShdw blurRad="38100" dist="23000" dir="5400000" rotWithShape="0">
              <a:srgbClr val="000000">
                <a:alpha val="35000"/>
              </a:srgbClr>
            </a:outerShdw>
          </a:effectLst>
        </p:spPr>
        <p:txBody>
          <a:bodyPr lIns="0" tIns="0" rIns="0" bIns="0"/>
          <a:lstStyle/>
          <a:p>
            <a:pPr>
              <a:buClrTx/>
              <a:defRPr sz="1200">
                <a:uFillTx/>
                <a:latin typeface="Helvetica"/>
                <a:ea typeface="Helvetica"/>
                <a:cs typeface="Helvetica"/>
                <a:sym typeface="Helvetica"/>
              </a:defRPr>
            </a:pPr>
            <a:endParaRPr/>
          </a:p>
        </p:txBody>
      </p:sp>
      <p:sp>
        <p:nvSpPr>
          <p:cNvPr id="161" name="Homeless…"/>
          <p:cNvSpPr/>
          <p:nvPr/>
        </p:nvSpPr>
        <p:spPr>
          <a:xfrm>
            <a:off x="4058919" y="4901155"/>
            <a:ext cx="1016001" cy="63500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r>
              <a:t>Homeless</a:t>
            </a:r>
          </a:p>
          <a:p>
            <a:pPr algn="ctr"/>
            <a:r>
              <a:t>Adults</a:t>
            </a:r>
          </a:p>
        </p:txBody>
      </p:sp>
      <p:sp>
        <p:nvSpPr>
          <p:cNvPr id="162" name="20-39% had been in foster care6"/>
          <p:cNvSpPr/>
          <p:nvPr/>
        </p:nvSpPr>
        <p:spPr>
          <a:xfrm>
            <a:off x="5441950" y="4931833"/>
            <a:ext cx="2362201" cy="57150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marL="177800" indent="-177800">
              <a:spcBef>
                <a:spcPts val="300"/>
              </a:spcBef>
              <a:buClrTx/>
              <a:buSzPct val="100000"/>
              <a:buFont typeface="Arial"/>
              <a:buChar char="•"/>
            </a:pPr>
            <a:r>
              <a:rPr sz="1600"/>
              <a:t>20-39% had been in foster care</a:t>
            </a:r>
            <a:r>
              <a:rPr sz="1600" baseline="29999"/>
              <a:t>6</a:t>
            </a:r>
          </a:p>
        </p:txBody>
      </p:sp>
      <p:sp>
        <p:nvSpPr>
          <p:cNvPr id="163" name="Oval"/>
          <p:cNvSpPr/>
          <p:nvPr/>
        </p:nvSpPr>
        <p:spPr>
          <a:xfrm>
            <a:off x="3821851" y="1396741"/>
            <a:ext cx="1469816" cy="1414194"/>
          </a:xfrm>
          <a:prstGeom prst="ellipse">
            <a:avLst/>
          </a:prstGeom>
          <a:gradFill>
            <a:gsLst>
              <a:gs pos="0">
                <a:srgbClr val="4D94D7"/>
              </a:gs>
              <a:gs pos="100000">
                <a:srgbClr val="C9E3FF"/>
              </a:gs>
            </a:gsLst>
            <a:lin ang="16200000"/>
          </a:gradFill>
          <a:ln>
            <a:solidFill>
              <a:srgbClr val="5B92C8"/>
            </a:solidFill>
          </a:ln>
          <a:effectLst>
            <a:outerShdw blurRad="38100" dist="23000" dir="5400000" rotWithShape="0">
              <a:srgbClr val="000000">
                <a:alpha val="35000"/>
              </a:srgbClr>
            </a:outerShdw>
          </a:effectLst>
        </p:spPr>
        <p:txBody>
          <a:bodyPr lIns="0" tIns="0" rIns="0" bIns="0"/>
          <a:lstStyle/>
          <a:p>
            <a:pPr>
              <a:buClrTx/>
              <a:defRPr sz="1200">
                <a:uFillTx/>
                <a:latin typeface="Helvetica"/>
                <a:ea typeface="Helvetica"/>
                <a:cs typeface="Helvetica"/>
                <a:sym typeface="Helvetica"/>
              </a:defRPr>
            </a:pPr>
            <a:endParaRPr/>
          </a:p>
        </p:txBody>
      </p:sp>
      <p:sp>
        <p:nvSpPr>
          <p:cNvPr id="164" name="Foster care/Group home"/>
          <p:cNvSpPr/>
          <p:nvPr/>
        </p:nvSpPr>
        <p:spPr>
          <a:xfrm>
            <a:off x="3820159" y="1757355"/>
            <a:ext cx="1485901" cy="91440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algn="ctr"/>
          </a:lstStyle>
          <a:p>
            <a:r>
              <a:t>Foster care/Group home</a:t>
            </a:r>
          </a:p>
        </p:txBody>
      </p:sp>
      <p:sp>
        <p:nvSpPr>
          <p:cNvPr id="165" name="Line"/>
          <p:cNvSpPr/>
          <p:nvPr/>
        </p:nvSpPr>
        <p:spPr>
          <a:xfrm flipV="1">
            <a:off x="3393440" y="2628900"/>
            <a:ext cx="568960" cy="574040"/>
          </a:xfrm>
          <a:prstGeom prst="line">
            <a:avLst/>
          </a:prstGeom>
          <a:ln w="38100">
            <a:solidFill>
              <a:srgbClr val="000000"/>
            </a:solidFill>
            <a:miter lim="400000"/>
            <a:headEnd type="stealth"/>
            <a:tailEnd type="stealth"/>
          </a:ln>
        </p:spPr>
        <p:txBody>
          <a:bodyPr lIns="0" tIns="0" rIns="0" bIns="0"/>
          <a:lstStyle/>
          <a:p>
            <a:pPr>
              <a:buClrTx/>
              <a:defRPr sz="3400">
                <a:solidFill>
                  <a:srgbClr val="5E5E5E"/>
                </a:solidFill>
                <a:uFillTx/>
                <a:latin typeface="Arial"/>
                <a:ea typeface="Arial"/>
                <a:cs typeface="Arial"/>
                <a:sym typeface="Arial"/>
              </a:defRPr>
            </a:pPr>
            <a:endParaRPr/>
          </a:p>
        </p:txBody>
      </p:sp>
      <p:sp>
        <p:nvSpPr>
          <p:cNvPr id="166" name="Line"/>
          <p:cNvSpPr/>
          <p:nvPr/>
        </p:nvSpPr>
        <p:spPr>
          <a:xfrm flipH="1" flipV="1">
            <a:off x="3307079" y="4267200"/>
            <a:ext cx="518162" cy="464820"/>
          </a:xfrm>
          <a:prstGeom prst="line">
            <a:avLst/>
          </a:prstGeom>
          <a:ln w="38100">
            <a:solidFill>
              <a:srgbClr val="000000"/>
            </a:solidFill>
            <a:miter lim="400000"/>
            <a:headEnd type="stealth"/>
          </a:ln>
        </p:spPr>
        <p:txBody>
          <a:bodyPr lIns="0" tIns="0" rIns="0" bIns="0"/>
          <a:lstStyle/>
          <a:p>
            <a:pPr>
              <a:buClrTx/>
              <a:defRPr sz="3400">
                <a:solidFill>
                  <a:srgbClr val="5E5E5E"/>
                </a:solidFill>
                <a:uFillTx/>
                <a:latin typeface="Arial"/>
                <a:ea typeface="Arial"/>
                <a:cs typeface="Arial"/>
                <a:sym typeface="Arial"/>
              </a:defRPr>
            </a:pPr>
            <a:endParaRPr/>
          </a:p>
        </p:txBody>
      </p:sp>
      <p:sp>
        <p:nvSpPr>
          <p:cNvPr id="16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sp>
        <p:nvSpPr>
          <p:cNvPr id="168" name="Child Welfare and Homelessness"/>
          <p:cNvSpPr/>
          <p:nvPr/>
        </p:nvSpPr>
        <p:spPr>
          <a:xfrm>
            <a:off x="2628900" y="266700"/>
            <a:ext cx="4229100" cy="393700"/>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lstStyle>
            <a:lvl1pPr marL="342900" indent="-342900">
              <a:spcBef>
                <a:spcPts val="600"/>
              </a:spcBef>
              <a:buClr>
                <a:srgbClr val="305375"/>
              </a:buClr>
              <a:defRPr sz="2400" b="1" u="sng"/>
            </a:lvl1pPr>
          </a:lstStyle>
          <a:p>
            <a:r>
              <a:t>Child Welfare and Homelessness</a:t>
            </a:r>
          </a:p>
        </p:txBody>
      </p:sp>
      <p:sp>
        <p:nvSpPr>
          <p:cNvPr id="169" name="Line"/>
          <p:cNvSpPr/>
          <p:nvPr/>
        </p:nvSpPr>
        <p:spPr>
          <a:xfrm flipV="1">
            <a:off x="4563533" y="2908300"/>
            <a:ext cx="5927" cy="1452034"/>
          </a:xfrm>
          <a:prstGeom prst="line">
            <a:avLst/>
          </a:prstGeom>
          <a:ln w="38100">
            <a:solidFill>
              <a:srgbClr val="000000"/>
            </a:solidFill>
            <a:miter lim="400000"/>
            <a:headEnd type="stealth"/>
            <a:tailEnd type="stealth"/>
          </a:ln>
        </p:spPr>
        <p:txBody>
          <a:bodyPr lIns="0" tIns="0" rIns="0" bIns="0"/>
          <a:lstStyle/>
          <a:p>
            <a:pPr>
              <a:buClrTx/>
              <a:defRPr sz="3400">
                <a:solidFill>
                  <a:srgbClr val="5E5E5E"/>
                </a:solidFill>
                <a:uFillTx/>
                <a:latin typeface="Arial"/>
                <a:ea typeface="Arial"/>
                <a:cs typeface="Arial"/>
                <a:sym typeface="Arial"/>
              </a:defRPr>
            </a:pPr>
            <a:endParaRPr/>
          </a:p>
        </p:txBody>
      </p:sp>
      <p:sp>
        <p:nvSpPr>
          <p:cNvPr id="170" name="Figure 5: Pathways of association between the Child Welfare system and homelessness"/>
          <p:cNvSpPr/>
          <p:nvPr/>
        </p:nvSpPr>
        <p:spPr>
          <a:xfrm>
            <a:off x="558800" y="850900"/>
            <a:ext cx="83693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marL="342900" indent="-342900">
              <a:spcBef>
                <a:spcPts val="600"/>
              </a:spcBef>
              <a:buClr>
                <a:srgbClr val="305375"/>
              </a:buClr>
              <a:defRPr b="1" u="sng"/>
            </a:pPr>
            <a:r>
              <a:t>Figure 5: </a:t>
            </a:r>
            <a:r>
              <a:rPr b="0"/>
              <a:t>Pathways of association between the Child Welfare system and homelessness</a:t>
            </a:r>
          </a:p>
        </p:txBody>
      </p:sp>
      <p:sp>
        <p:nvSpPr>
          <p:cNvPr id="171" name="Relationship #2: Many youth who leave the system end up homeless within 2 years"/>
          <p:cNvSpPr/>
          <p:nvPr/>
        </p:nvSpPr>
        <p:spPr>
          <a:xfrm>
            <a:off x="482600" y="1511300"/>
            <a:ext cx="2044700" cy="1473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a:defRPr>
                <a:solidFill>
                  <a:srgbClr val="5E5E5E"/>
                </a:solidFill>
                <a:uFill>
                  <a:solidFill>
                    <a:srgbClr val="D95000"/>
                  </a:solidFill>
                </a:uFill>
              </a:defRPr>
            </a:pPr>
            <a:r>
              <a:rPr b="1">
                <a:solidFill>
                  <a:schemeClr val="accent4">
                    <a:hueOff val="-1081314"/>
                    <a:satOff val="4338"/>
                    <a:lumOff val="-8931"/>
                  </a:schemeClr>
                </a:solidFill>
              </a:rPr>
              <a:t>Relationship #2</a:t>
            </a:r>
            <a:r>
              <a:rPr>
                <a:solidFill>
                  <a:schemeClr val="accent4">
                    <a:hueOff val="-1081314"/>
                    <a:satOff val="4338"/>
                    <a:lumOff val="-8931"/>
                  </a:schemeClr>
                </a:solidFill>
              </a:rPr>
              <a:t>: </a:t>
            </a:r>
            <a:r>
              <a:t>Many youth who leave the system end up homeless within 2 years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Screen Shot 2021-01-24 at 3.11.26 PM.png" descr="Screen Shot 2021-01-24 at 3.11.26 PM.png"/>
          <p:cNvPicPr>
            <a:picLocks noChangeAspect="1"/>
          </p:cNvPicPr>
          <p:nvPr/>
        </p:nvPicPr>
        <p:blipFill>
          <a:blip r:embed="rId2">
            <a:alphaModFix amt="27623"/>
          </a:blip>
          <a:stretch>
            <a:fillRect/>
          </a:stretch>
        </p:blipFill>
        <p:spPr>
          <a:xfrm>
            <a:off x="2756" y="-4195"/>
            <a:ext cx="10593320" cy="6997304"/>
          </a:xfrm>
          <a:prstGeom prst="rect">
            <a:avLst/>
          </a:prstGeom>
          <a:ln w="12700">
            <a:miter lim="400000"/>
          </a:ln>
        </p:spPr>
      </p:pic>
      <p:sp>
        <p:nvSpPr>
          <p:cNvPr id="36" name="Child Welfare and Homelessness"/>
          <p:cNvSpPr txBox="1">
            <a:spLocks noGrp="1"/>
          </p:cNvSpPr>
          <p:nvPr>
            <p:ph type="ctrTitle"/>
          </p:nvPr>
        </p:nvSpPr>
        <p:spPr>
          <a:prstGeom prst="rect">
            <a:avLst/>
          </a:prstGeom>
        </p:spPr>
        <p:txBody>
          <a:bodyPr/>
          <a:lstStyle>
            <a:lvl1pPr>
              <a:defRPr>
                <a:latin typeface="BlairMdITC TT Medium"/>
                <a:ea typeface="BlairMdITC TT Medium"/>
                <a:cs typeface="BlairMdITC TT Medium"/>
                <a:sym typeface="BlairMdITC TT Medium"/>
              </a:defRPr>
            </a:lvl1pPr>
          </a:lstStyle>
          <a:p>
            <a:r>
              <a:t>Child Welfare and Homelessness</a:t>
            </a:r>
          </a:p>
        </p:txBody>
      </p:sp>
      <p:sp>
        <p:nvSpPr>
          <p:cNvPr id="37" name="Research, results and recommendations from the BC Health of the Homeless Survey"/>
          <p:cNvSpPr txBox="1">
            <a:spLocks noGrp="1"/>
          </p:cNvSpPr>
          <p:nvPr>
            <p:ph type="subTitle" sz="quarter" idx="1"/>
          </p:nvPr>
        </p:nvSpPr>
        <p:spPr>
          <a:prstGeom prst="rect">
            <a:avLst/>
          </a:prstGeom>
        </p:spPr>
        <p:txBody>
          <a:bodyPr/>
          <a:lstStyle>
            <a:lvl1pPr>
              <a:defRPr>
                <a:solidFill>
                  <a:srgbClr val="000000"/>
                </a:solidFill>
              </a:defRPr>
            </a:lvl1pPr>
          </a:lstStyle>
          <a:p>
            <a:r>
              <a:t>Research, results and recommendations from the BC Health of the Homeless Survey  </a:t>
            </a:r>
          </a:p>
        </p:txBody>
      </p:sp>
      <p:sp>
        <p:nvSpPr>
          <p:cNvPr id="38" name="Slide Number"/>
          <p:cNvSpPr txBox="1">
            <a:spLocks noGrp="1"/>
          </p:cNvSpPr>
          <p:nvPr>
            <p:ph type="sldNum" sz="quarter" idx="2"/>
          </p:nvPr>
        </p:nvSpPr>
        <p:spPr>
          <a:xfrm>
            <a:off x="8520658" y="6467475"/>
            <a:ext cx="166142" cy="254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6D5D5"/>
        </a:solidFill>
        <a:effectLst/>
      </p:bgPr>
    </p:bg>
    <p:spTree>
      <p:nvGrpSpPr>
        <p:cNvPr id="1" name=""/>
        <p:cNvGrpSpPr/>
        <p:nvPr/>
      </p:nvGrpSpPr>
      <p:grpSpPr>
        <a:xfrm>
          <a:off x="0" y="0"/>
          <a:ext cx="0" cy="0"/>
          <a:chOff x="0" y="0"/>
          <a:chExt cx="0" cy="0"/>
        </a:xfrm>
      </p:grpSpPr>
      <p:sp>
        <p:nvSpPr>
          <p:cNvPr id="175" name="Line"/>
          <p:cNvSpPr/>
          <p:nvPr/>
        </p:nvSpPr>
        <p:spPr>
          <a:xfrm flipH="1">
            <a:off x="3078479" y="2392679"/>
            <a:ext cx="822962" cy="802642"/>
          </a:xfrm>
          <a:prstGeom prst="line">
            <a:avLst/>
          </a:prstGeom>
          <a:ln w="25400">
            <a:solidFill>
              <a:srgbClr val="6095C9"/>
            </a:solidFill>
            <a:headEnd type="triangle"/>
            <a:tailEnd type="triangle"/>
          </a:ln>
          <a:effectLst>
            <a:outerShdw blurRad="38100" dist="20000" dir="5400000" rotWithShape="0">
              <a:srgbClr val="000000">
                <a:alpha val="38000"/>
              </a:srgbClr>
            </a:outerShdw>
          </a:effectLst>
        </p:spPr>
        <p:txBody>
          <a:bodyPr lIns="0" tIns="0" rIns="0" bIns="0"/>
          <a:lstStyle/>
          <a:p>
            <a:pPr>
              <a:buClrTx/>
              <a:defRPr sz="3400">
                <a:solidFill>
                  <a:srgbClr val="5E5E5E"/>
                </a:solidFill>
                <a:uFillTx/>
                <a:latin typeface="Arial"/>
                <a:ea typeface="Arial"/>
                <a:cs typeface="Arial"/>
                <a:sym typeface="Arial"/>
              </a:defRPr>
            </a:pPr>
            <a:endParaRPr/>
          </a:p>
        </p:txBody>
      </p:sp>
      <p:sp>
        <p:nvSpPr>
          <p:cNvPr id="176" name="Child Welfare, Homelessness,…"/>
          <p:cNvSpPr/>
          <p:nvPr/>
        </p:nvSpPr>
        <p:spPr>
          <a:xfrm>
            <a:off x="1316566" y="234790"/>
            <a:ext cx="6489701" cy="99060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defRPr sz="3200"/>
            </a:pPr>
            <a:r>
              <a:rPr b="1"/>
              <a:t>Child Welfare, Homelessness, </a:t>
            </a:r>
          </a:p>
          <a:p>
            <a:pPr algn="ctr">
              <a:defRPr sz="3200"/>
            </a:pPr>
            <a:r>
              <a:rPr b="1"/>
              <a:t>Mental Health and Maltreatment</a:t>
            </a:r>
          </a:p>
        </p:txBody>
      </p:sp>
      <p:sp>
        <p:nvSpPr>
          <p:cNvPr id="177" name="Child Welfare"/>
          <p:cNvSpPr/>
          <p:nvPr/>
        </p:nvSpPr>
        <p:spPr>
          <a:xfrm>
            <a:off x="2096873" y="3208863"/>
            <a:ext cx="2171701" cy="57150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lstStyle>
            <a:lvl1pPr marL="342900" indent="-342900">
              <a:spcBef>
                <a:spcPts val="600"/>
              </a:spcBef>
              <a:buClr>
                <a:srgbClr val="305375"/>
              </a:buClr>
              <a:defRPr sz="2800">
                <a:solidFill>
                  <a:srgbClr val="305375"/>
                </a:solidFill>
                <a:uFill>
                  <a:solidFill>
                    <a:srgbClr val="305375"/>
                  </a:solidFill>
                </a:uFill>
              </a:defRPr>
            </a:lvl1pPr>
          </a:lstStyle>
          <a:p>
            <a:pPr>
              <a:defRPr sz="3200">
                <a:solidFill>
                  <a:srgbClr val="000000"/>
                </a:solidFill>
                <a:uFill>
                  <a:solidFill>
                    <a:srgbClr val="000000"/>
                  </a:solidFill>
                </a:uFill>
              </a:defRPr>
            </a:pPr>
            <a:r>
              <a:rPr sz="2800">
                <a:solidFill>
                  <a:srgbClr val="305375"/>
                </a:solidFill>
                <a:uFill>
                  <a:solidFill>
                    <a:srgbClr val="305375"/>
                  </a:solidFill>
                </a:uFill>
              </a:rPr>
              <a:t>Child Welfare</a:t>
            </a:r>
          </a:p>
        </p:txBody>
      </p:sp>
      <p:sp>
        <p:nvSpPr>
          <p:cNvPr id="178" name="Homelessness"/>
          <p:cNvSpPr/>
          <p:nvPr/>
        </p:nvSpPr>
        <p:spPr>
          <a:xfrm>
            <a:off x="4283711" y="3246784"/>
            <a:ext cx="2172968" cy="474320"/>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marL="342900" indent="-342900">
              <a:lnSpc>
                <a:spcPct val="90000"/>
              </a:lnSpc>
              <a:spcBef>
                <a:spcPts val="600"/>
              </a:spcBef>
              <a:buClr>
                <a:srgbClr val="305375"/>
              </a:buClr>
              <a:defRPr sz="2800">
                <a:solidFill>
                  <a:srgbClr val="305375"/>
                </a:solidFill>
                <a:uFill>
                  <a:solidFill>
                    <a:srgbClr val="305375"/>
                  </a:solidFill>
                </a:uFill>
              </a:defRPr>
            </a:lvl1pPr>
          </a:lstStyle>
          <a:p>
            <a:pPr>
              <a:defRPr>
                <a:solidFill>
                  <a:srgbClr val="000000"/>
                </a:solidFill>
                <a:uFill>
                  <a:solidFill>
                    <a:srgbClr val="000000"/>
                  </a:solidFill>
                </a:uFill>
              </a:defRPr>
            </a:pPr>
            <a:r>
              <a:rPr>
                <a:solidFill>
                  <a:srgbClr val="305375"/>
                </a:solidFill>
                <a:uFill>
                  <a:solidFill>
                    <a:srgbClr val="305375"/>
                  </a:solidFill>
                </a:uFill>
              </a:rPr>
              <a:t>Homelessness</a:t>
            </a:r>
          </a:p>
        </p:txBody>
      </p:sp>
      <p:sp>
        <p:nvSpPr>
          <p:cNvPr id="179" name="Mental Health"/>
          <p:cNvSpPr/>
          <p:nvPr/>
        </p:nvSpPr>
        <p:spPr>
          <a:xfrm>
            <a:off x="3422225" y="1729316"/>
            <a:ext cx="1701801" cy="342901"/>
          </a:xfrm>
          <a:prstGeom prst="rect">
            <a:avLst/>
          </a:prstGeom>
          <a:solidFill>
            <a:srgbClr val="76D6FF">
              <a:alpha val="27000"/>
            </a:srgbClr>
          </a:solidFill>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ctr">
              <a:buClr>
                <a:srgbClr val="E3EBF5"/>
              </a:buClr>
              <a:defRPr sz="2000" b="1">
                <a:solidFill>
                  <a:srgbClr val="001E57"/>
                </a:solidFill>
                <a:uFill>
                  <a:solidFill>
                    <a:srgbClr val="001E57"/>
                  </a:solidFill>
                </a:uFill>
              </a:defRPr>
            </a:lvl1pPr>
          </a:lstStyle>
          <a:p>
            <a:r>
              <a:t>Mental Health</a:t>
            </a:r>
          </a:p>
        </p:txBody>
      </p:sp>
      <p:sp>
        <p:nvSpPr>
          <p:cNvPr id="180" name="9. Steele, 2008; 10. Child and Youth Officer, 2006; Richardson, 2007; Stein, 1994; North, 1993; Lehman, 1993; Vasquez, 1997. Koegel, 1988"/>
          <p:cNvSpPr/>
          <p:nvPr/>
        </p:nvSpPr>
        <p:spPr>
          <a:xfrm>
            <a:off x="1515533" y="6339932"/>
            <a:ext cx="7480301" cy="35560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r>
              <a:rPr sz="1200"/>
              <a:t>9. Steele, 2008; 10. Child and Youth Officer, 2006; Richardson, 2007; Stein, 1994; North, 1993; Lehman, 1993; Vasquez, 1997. Koegel, 1988 </a:t>
            </a:r>
          </a:p>
        </p:txBody>
      </p:sp>
      <p:sp>
        <p:nvSpPr>
          <p:cNvPr id="18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sp>
        <p:nvSpPr>
          <p:cNvPr id="182" name="Line"/>
          <p:cNvSpPr/>
          <p:nvPr/>
        </p:nvSpPr>
        <p:spPr>
          <a:xfrm>
            <a:off x="4696460" y="2374900"/>
            <a:ext cx="726440" cy="802640"/>
          </a:xfrm>
          <a:prstGeom prst="line">
            <a:avLst/>
          </a:prstGeom>
          <a:ln w="25400">
            <a:solidFill>
              <a:srgbClr val="6095C9"/>
            </a:solidFill>
            <a:headEnd type="triangle"/>
            <a:tailEnd type="triangle"/>
          </a:ln>
          <a:effectLst>
            <a:outerShdw blurRad="38100" dist="20000" dir="5400000" rotWithShape="0">
              <a:srgbClr val="000000">
                <a:alpha val="38000"/>
              </a:srgbClr>
            </a:outerShdw>
          </a:effectLst>
        </p:spPr>
        <p:txBody>
          <a:bodyPr lIns="0" tIns="0" rIns="0" bIns="0"/>
          <a:lstStyle/>
          <a:p>
            <a:pPr>
              <a:buClrTx/>
              <a:defRPr sz="3400">
                <a:solidFill>
                  <a:srgbClr val="5E5E5E"/>
                </a:solidFill>
                <a:uFillTx/>
                <a:latin typeface="Arial"/>
                <a:ea typeface="Arial"/>
                <a:cs typeface="Arial"/>
                <a:sym typeface="Arial"/>
              </a:defRPr>
            </a:pPr>
            <a:endParaRPr/>
          </a:p>
        </p:txBody>
      </p:sp>
      <p:sp>
        <p:nvSpPr>
          <p:cNvPr id="183" name="54-67% mental disorder, high % of concurrent disorder11-14"/>
          <p:cNvSpPr/>
          <p:nvPr/>
        </p:nvSpPr>
        <p:spPr>
          <a:xfrm>
            <a:off x="5793320" y="1655233"/>
            <a:ext cx="2882901" cy="50800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ct val="110000"/>
              </a:lnSpc>
              <a:spcBef>
                <a:spcPts val="1200"/>
              </a:spcBef>
              <a:buClrTx/>
              <a:buSzPct val="100000"/>
              <a:buFont typeface="Zapf Dingbats"/>
              <a:buChar char="✦"/>
              <a:defRPr sz="1400"/>
            </a:pPr>
            <a:r>
              <a:rPr sz="1600"/>
              <a:t> 54-67% mental disorder, high % of concurrent disorder</a:t>
            </a:r>
            <a:r>
              <a:rPr sz="1600" baseline="31999"/>
              <a:t>11-14</a:t>
            </a:r>
          </a:p>
        </p:txBody>
      </p:sp>
      <p:sp>
        <p:nvSpPr>
          <p:cNvPr id="184" name="In BC 65% of children in care have been diagnosed with a MHD vs. 17% in the community10"/>
          <p:cNvSpPr/>
          <p:nvPr/>
        </p:nvSpPr>
        <p:spPr>
          <a:xfrm>
            <a:off x="339514" y="1617133"/>
            <a:ext cx="2984501" cy="72390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spcBef>
                <a:spcPts val="1200"/>
              </a:spcBef>
              <a:buClrTx/>
              <a:buSzPct val="100000"/>
              <a:buFont typeface="Zapf Dingbats"/>
              <a:buChar char="✦"/>
              <a:defRPr sz="1600"/>
            </a:pPr>
            <a:r>
              <a:t> In BC 65% of children in care have been diagnosed with a MHD vs. 17% in the community</a:t>
            </a:r>
            <a:r>
              <a:rPr baseline="31999"/>
              <a:t>10</a:t>
            </a:r>
          </a:p>
        </p:txBody>
      </p:sp>
      <p:sp>
        <p:nvSpPr>
          <p:cNvPr id="185" name="Relationship #3: Homeless people and youth in care experience similarly high rates of mental health issues, maltreatment and trauma"/>
          <p:cNvSpPr txBox="1"/>
          <p:nvPr/>
        </p:nvSpPr>
        <p:spPr>
          <a:xfrm>
            <a:off x="2534367" y="4210983"/>
            <a:ext cx="4054099" cy="132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2000">
                <a:solidFill>
                  <a:srgbClr val="5E5E5E"/>
                </a:solidFill>
                <a:uFill>
                  <a:solidFill>
                    <a:srgbClr val="E32400"/>
                  </a:solidFill>
                </a:uFill>
              </a:defRPr>
            </a:pPr>
            <a:r>
              <a:rPr b="1">
                <a:solidFill>
                  <a:schemeClr val="accent4">
                    <a:hueOff val="-1081314"/>
                    <a:satOff val="4338"/>
                    <a:lumOff val="-8931"/>
                  </a:schemeClr>
                </a:solidFill>
              </a:rPr>
              <a:t>Relationship #3: </a:t>
            </a:r>
            <a:r>
              <a:t>Homeless people and youth in care experience similarly high rates of mental health issues, maltreatment and trauma</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6D5D5"/>
        </a:solidFill>
        <a:effectLst/>
      </p:bgPr>
    </p:bg>
    <p:spTree>
      <p:nvGrpSpPr>
        <p:cNvPr id="1" name=""/>
        <p:cNvGrpSpPr/>
        <p:nvPr/>
      </p:nvGrpSpPr>
      <p:grpSpPr>
        <a:xfrm>
          <a:off x="0" y="0"/>
          <a:ext cx="0" cy="0"/>
          <a:chOff x="0" y="0"/>
          <a:chExt cx="0" cy="0"/>
        </a:xfrm>
      </p:grpSpPr>
      <p:sp>
        <p:nvSpPr>
          <p:cNvPr id="189" name="Line"/>
          <p:cNvSpPr/>
          <p:nvPr/>
        </p:nvSpPr>
        <p:spPr>
          <a:xfrm flipH="1">
            <a:off x="3078479" y="2392679"/>
            <a:ext cx="822962" cy="802642"/>
          </a:xfrm>
          <a:prstGeom prst="line">
            <a:avLst/>
          </a:prstGeom>
          <a:ln w="25400">
            <a:solidFill>
              <a:srgbClr val="6095C9"/>
            </a:solidFill>
            <a:headEnd type="triangle"/>
            <a:tailEnd type="triangle"/>
          </a:ln>
          <a:effectLst>
            <a:outerShdw blurRad="38100" dist="20000" dir="5400000" rotWithShape="0">
              <a:srgbClr val="000000">
                <a:alpha val="38000"/>
              </a:srgbClr>
            </a:outerShdw>
          </a:effectLst>
        </p:spPr>
        <p:txBody>
          <a:bodyPr lIns="0" tIns="0" rIns="0" bIns="0"/>
          <a:lstStyle/>
          <a:p>
            <a:pPr>
              <a:buClrTx/>
              <a:defRPr sz="3400">
                <a:solidFill>
                  <a:srgbClr val="5E5E5E"/>
                </a:solidFill>
                <a:uFillTx/>
                <a:latin typeface="Arial"/>
                <a:ea typeface="Arial"/>
                <a:cs typeface="Arial"/>
                <a:sym typeface="Arial"/>
              </a:defRPr>
            </a:pPr>
            <a:endParaRPr/>
          </a:p>
        </p:txBody>
      </p:sp>
      <p:sp>
        <p:nvSpPr>
          <p:cNvPr id="190" name="Child Welfare, Homelessness,…"/>
          <p:cNvSpPr/>
          <p:nvPr/>
        </p:nvSpPr>
        <p:spPr>
          <a:xfrm>
            <a:off x="1316566" y="222090"/>
            <a:ext cx="6489701" cy="99060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defRPr sz="3200"/>
            </a:pPr>
            <a:r>
              <a:rPr b="1"/>
              <a:t>Child Welfare, Homelessness, </a:t>
            </a:r>
          </a:p>
          <a:p>
            <a:pPr algn="ctr">
              <a:defRPr sz="3200"/>
            </a:pPr>
            <a:r>
              <a:rPr b="1"/>
              <a:t>Mental Health and Maltreatment</a:t>
            </a:r>
          </a:p>
        </p:txBody>
      </p:sp>
      <p:sp>
        <p:nvSpPr>
          <p:cNvPr id="191" name="Homelessness"/>
          <p:cNvSpPr/>
          <p:nvPr/>
        </p:nvSpPr>
        <p:spPr>
          <a:xfrm>
            <a:off x="4296411" y="3246784"/>
            <a:ext cx="2172968" cy="474320"/>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marL="342900" indent="-342900">
              <a:spcBef>
                <a:spcPts val="600"/>
              </a:spcBef>
              <a:buClr>
                <a:srgbClr val="305375"/>
              </a:buClr>
              <a:defRPr sz="2800">
                <a:solidFill>
                  <a:srgbClr val="305375"/>
                </a:solidFill>
                <a:uFill>
                  <a:solidFill>
                    <a:srgbClr val="305375"/>
                  </a:solidFill>
                </a:uFill>
              </a:defRPr>
            </a:lvl1pPr>
          </a:lstStyle>
          <a:p>
            <a:pPr>
              <a:defRPr>
                <a:solidFill>
                  <a:srgbClr val="000000"/>
                </a:solidFill>
                <a:uFill>
                  <a:solidFill>
                    <a:srgbClr val="000000"/>
                  </a:solidFill>
                </a:uFill>
              </a:defRPr>
            </a:pPr>
            <a:r>
              <a:rPr>
                <a:solidFill>
                  <a:srgbClr val="305375"/>
                </a:solidFill>
                <a:uFill>
                  <a:solidFill>
                    <a:srgbClr val="305375"/>
                  </a:solidFill>
                </a:uFill>
              </a:rPr>
              <a:t>Homelessness</a:t>
            </a:r>
          </a:p>
        </p:txBody>
      </p:sp>
      <p:sp>
        <p:nvSpPr>
          <p:cNvPr id="192" name="Mental Health"/>
          <p:cNvSpPr/>
          <p:nvPr/>
        </p:nvSpPr>
        <p:spPr>
          <a:xfrm>
            <a:off x="3422225" y="1729316"/>
            <a:ext cx="1701801" cy="342901"/>
          </a:xfrm>
          <a:prstGeom prst="rect">
            <a:avLst/>
          </a:prstGeom>
          <a:solidFill>
            <a:srgbClr val="76D6FF">
              <a:alpha val="27000"/>
            </a:srgbClr>
          </a:solidFill>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ctr">
              <a:buClr>
                <a:srgbClr val="E3EBF5"/>
              </a:buClr>
              <a:defRPr sz="2000" b="1">
                <a:solidFill>
                  <a:srgbClr val="001E57"/>
                </a:solidFill>
                <a:uFill>
                  <a:solidFill>
                    <a:srgbClr val="001E57"/>
                  </a:solidFill>
                </a:uFill>
              </a:defRPr>
            </a:lvl1pPr>
          </a:lstStyle>
          <a:p>
            <a:r>
              <a:t>Mental Health</a:t>
            </a:r>
          </a:p>
        </p:txBody>
      </p:sp>
      <p:sp>
        <p:nvSpPr>
          <p:cNvPr id="19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sp>
        <p:nvSpPr>
          <p:cNvPr id="194" name="Line"/>
          <p:cNvSpPr/>
          <p:nvPr/>
        </p:nvSpPr>
        <p:spPr>
          <a:xfrm>
            <a:off x="4696460" y="2374900"/>
            <a:ext cx="726440" cy="802640"/>
          </a:xfrm>
          <a:prstGeom prst="line">
            <a:avLst/>
          </a:prstGeom>
          <a:ln w="25400">
            <a:solidFill>
              <a:srgbClr val="6095C9"/>
            </a:solidFill>
            <a:headEnd type="triangle"/>
            <a:tailEnd type="triangle"/>
          </a:ln>
          <a:effectLst>
            <a:outerShdw blurRad="38100" dist="20000" dir="5400000" rotWithShape="0">
              <a:srgbClr val="000000">
                <a:alpha val="38000"/>
              </a:srgbClr>
            </a:outerShdw>
          </a:effectLst>
        </p:spPr>
        <p:txBody>
          <a:bodyPr lIns="0" tIns="0" rIns="0" bIns="0"/>
          <a:lstStyle/>
          <a:p>
            <a:pPr>
              <a:buClrTx/>
              <a:defRPr sz="3400">
                <a:solidFill>
                  <a:srgbClr val="5E5E5E"/>
                </a:solidFill>
                <a:uFillTx/>
                <a:latin typeface="Arial"/>
                <a:ea typeface="Arial"/>
                <a:cs typeface="Arial"/>
                <a:sym typeface="Arial"/>
              </a:defRPr>
            </a:pPr>
            <a:endParaRPr/>
          </a:p>
        </p:txBody>
      </p:sp>
      <p:sp>
        <p:nvSpPr>
          <p:cNvPr id="195" name="Childhood Maltreatment/…"/>
          <p:cNvSpPr/>
          <p:nvPr/>
        </p:nvSpPr>
        <p:spPr>
          <a:xfrm>
            <a:off x="2975608" y="4690533"/>
            <a:ext cx="2311401" cy="939801"/>
          </a:xfrm>
          <a:prstGeom prst="rect">
            <a:avLst/>
          </a:prstGeom>
          <a:solidFill>
            <a:srgbClr val="B1DD8C"/>
          </a:solidFill>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algn="ctr">
              <a:buClr>
                <a:srgbClr val="E3EBF5"/>
              </a:buClr>
              <a:defRPr sz="2000" b="1">
                <a:solidFill>
                  <a:srgbClr val="001E57"/>
                </a:solidFill>
                <a:uFill>
                  <a:solidFill>
                    <a:srgbClr val="001E57"/>
                  </a:solidFill>
                </a:uFill>
              </a:defRPr>
            </a:pPr>
            <a:r>
              <a:t>Childhood Maltreatment/</a:t>
            </a:r>
          </a:p>
          <a:p>
            <a:pPr algn="ctr">
              <a:buClr>
                <a:srgbClr val="E3EBF5"/>
              </a:buClr>
              <a:defRPr sz="2000" b="1">
                <a:solidFill>
                  <a:srgbClr val="001E57"/>
                </a:solidFill>
                <a:uFill>
                  <a:solidFill>
                    <a:srgbClr val="001E57"/>
                  </a:solidFill>
                </a:uFill>
              </a:defRPr>
            </a:pPr>
            <a:r>
              <a:t>Childhood Trauma</a:t>
            </a:r>
          </a:p>
        </p:txBody>
      </p:sp>
      <p:sp>
        <p:nvSpPr>
          <p:cNvPr id="196" name="Line"/>
          <p:cNvSpPr/>
          <p:nvPr/>
        </p:nvSpPr>
        <p:spPr>
          <a:xfrm>
            <a:off x="3124200" y="3746500"/>
            <a:ext cx="726440" cy="802640"/>
          </a:xfrm>
          <a:prstGeom prst="line">
            <a:avLst/>
          </a:prstGeom>
          <a:ln w="25400">
            <a:solidFill>
              <a:srgbClr val="6095C9"/>
            </a:solidFill>
            <a:headEnd type="triangle"/>
            <a:tailEnd type="triangle"/>
          </a:ln>
          <a:effectLst>
            <a:outerShdw blurRad="38100" dist="20000" dir="5400000" rotWithShape="0">
              <a:srgbClr val="000000">
                <a:alpha val="38000"/>
              </a:srgbClr>
            </a:outerShdw>
          </a:effectLst>
        </p:spPr>
        <p:txBody>
          <a:bodyPr lIns="0" tIns="0" rIns="0" bIns="0"/>
          <a:lstStyle/>
          <a:p>
            <a:pPr>
              <a:buClrTx/>
              <a:defRPr sz="3400">
                <a:solidFill>
                  <a:srgbClr val="5E5E5E"/>
                </a:solidFill>
                <a:uFillTx/>
                <a:latin typeface="Arial"/>
                <a:ea typeface="Arial"/>
                <a:cs typeface="Arial"/>
                <a:sym typeface="Arial"/>
              </a:defRPr>
            </a:pPr>
            <a:endParaRPr/>
          </a:p>
        </p:txBody>
      </p:sp>
      <p:sp>
        <p:nvSpPr>
          <p:cNvPr id="197" name="Line"/>
          <p:cNvSpPr/>
          <p:nvPr/>
        </p:nvSpPr>
        <p:spPr>
          <a:xfrm flipH="1">
            <a:off x="4638040" y="3789679"/>
            <a:ext cx="736601" cy="754381"/>
          </a:xfrm>
          <a:prstGeom prst="line">
            <a:avLst/>
          </a:prstGeom>
          <a:ln w="25400">
            <a:solidFill>
              <a:srgbClr val="6095C9"/>
            </a:solidFill>
            <a:headEnd type="triangle"/>
            <a:tailEnd type="triangle"/>
          </a:ln>
          <a:effectLst>
            <a:outerShdw blurRad="38100" dist="20000" dir="5400000" rotWithShape="0">
              <a:srgbClr val="000000">
                <a:alpha val="38000"/>
              </a:srgbClr>
            </a:outerShdw>
          </a:effectLst>
        </p:spPr>
        <p:txBody>
          <a:bodyPr lIns="0" tIns="0" rIns="0" bIns="0"/>
          <a:lstStyle/>
          <a:p>
            <a:pPr>
              <a:buClrTx/>
              <a:defRPr sz="3400">
                <a:solidFill>
                  <a:srgbClr val="5E5E5E"/>
                </a:solidFill>
                <a:uFillTx/>
                <a:latin typeface="Arial"/>
                <a:ea typeface="Arial"/>
                <a:cs typeface="Arial"/>
                <a:sym typeface="Arial"/>
              </a:defRPr>
            </a:pPr>
            <a:endParaRPr/>
          </a:p>
        </p:txBody>
      </p:sp>
      <p:sp>
        <p:nvSpPr>
          <p:cNvPr id="198" name="Past victimization16,17…"/>
          <p:cNvSpPr/>
          <p:nvPr/>
        </p:nvSpPr>
        <p:spPr>
          <a:xfrm>
            <a:off x="5552017" y="4461933"/>
            <a:ext cx="3568701" cy="110490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a:spcBef>
                <a:spcPts val="1200"/>
              </a:spcBef>
              <a:buClrTx/>
              <a:buSzPct val="100000"/>
              <a:buFont typeface="Zapf Dingbats"/>
              <a:buChar char="★"/>
              <a:defRPr sz="1600"/>
            </a:pPr>
            <a:r>
              <a:t> Past victimization</a:t>
            </a:r>
            <a:r>
              <a:rPr baseline="31999"/>
              <a:t>16,17</a:t>
            </a:r>
            <a:r>
              <a:t> </a:t>
            </a:r>
          </a:p>
          <a:p>
            <a:pPr>
              <a:spcBef>
                <a:spcPts val="1200"/>
              </a:spcBef>
              <a:buClrTx/>
              <a:buSzPct val="100000"/>
              <a:buFont typeface="Zapf Dingbats"/>
              <a:buChar char="★"/>
              <a:defRPr sz="1600"/>
            </a:pPr>
            <a:r>
              <a:t> Early childhood trauma</a:t>
            </a:r>
            <a:r>
              <a:rPr baseline="31999"/>
              <a:t>18</a:t>
            </a:r>
          </a:p>
          <a:p>
            <a:pPr>
              <a:spcBef>
                <a:spcPts val="1200"/>
              </a:spcBef>
              <a:buClrTx/>
              <a:buSzPct val="100000"/>
              <a:buFont typeface="Zapf Dingbats"/>
              <a:buChar char="★"/>
              <a:defRPr sz="1600"/>
            </a:pPr>
            <a:r>
              <a:t> 30% sexually or physically assaulted</a:t>
            </a:r>
            <a:r>
              <a:rPr baseline="31999"/>
              <a:t>16</a:t>
            </a:r>
          </a:p>
        </p:txBody>
      </p:sp>
      <p:sp>
        <p:nvSpPr>
          <p:cNvPr id="199" name="Early childhood abuse and neglect…"/>
          <p:cNvSpPr/>
          <p:nvPr/>
        </p:nvSpPr>
        <p:spPr>
          <a:xfrm>
            <a:off x="165100" y="4229100"/>
            <a:ext cx="2654300" cy="158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a:spcBef>
                <a:spcPts val="1200"/>
              </a:spcBef>
              <a:buClrTx/>
              <a:buSzPct val="100000"/>
              <a:buFont typeface="Zapf Dingbats"/>
              <a:buChar char="★"/>
              <a:defRPr sz="1400"/>
            </a:pPr>
            <a:r>
              <a:t> </a:t>
            </a:r>
            <a:r>
              <a:rPr sz="1600"/>
              <a:t>Early childhood abuse and neglect </a:t>
            </a:r>
          </a:p>
          <a:p>
            <a:pPr>
              <a:spcBef>
                <a:spcPts val="1200"/>
              </a:spcBef>
              <a:buClrTx/>
              <a:buSzPct val="100000"/>
              <a:buFont typeface="Zapf Dingbats"/>
              <a:buChar char="★"/>
              <a:defRPr sz="1400"/>
            </a:pPr>
            <a:r>
              <a:rPr sz="1600"/>
              <a:t> 50% of ‘runaways’ physically abused</a:t>
            </a:r>
            <a:r>
              <a:rPr sz="1600" baseline="31999"/>
              <a:t>15</a:t>
            </a:r>
            <a:r>
              <a:rPr sz="1600"/>
              <a:t> </a:t>
            </a:r>
          </a:p>
          <a:p>
            <a:pPr>
              <a:spcBef>
                <a:spcPts val="1200"/>
              </a:spcBef>
              <a:buClrTx/>
              <a:buSzPct val="100000"/>
              <a:buFont typeface="Zapf Dingbats"/>
              <a:buChar char="★"/>
              <a:defRPr sz="1400"/>
            </a:pPr>
            <a:r>
              <a:rPr sz="1600"/>
              <a:t> 30% sexually abused</a:t>
            </a:r>
          </a:p>
        </p:txBody>
      </p:sp>
      <p:sp>
        <p:nvSpPr>
          <p:cNvPr id="200" name="Child Welfare"/>
          <p:cNvSpPr/>
          <p:nvPr/>
        </p:nvSpPr>
        <p:spPr>
          <a:xfrm>
            <a:off x="2084173" y="3208863"/>
            <a:ext cx="2171701" cy="57150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lstStyle>
            <a:lvl1pPr marL="342900" indent="-342900">
              <a:spcBef>
                <a:spcPts val="600"/>
              </a:spcBef>
              <a:buClr>
                <a:srgbClr val="305375"/>
              </a:buClr>
              <a:defRPr sz="2800">
                <a:solidFill>
                  <a:srgbClr val="305375"/>
                </a:solidFill>
                <a:uFill>
                  <a:solidFill>
                    <a:srgbClr val="305375"/>
                  </a:solidFill>
                </a:uFill>
              </a:defRPr>
            </a:lvl1pPr>
          </a:lstStyle>
          <a:p>
            <a:pPr>
              <a:defRPr sz="3200">
                <a:solidFill>
                  <a:srgbClr val="000000"/>
                </a:solidFill>
                <a:uFill>
                  <a:solidFill>
                    <a:srgbClr val="000000"/>
                  </a:solidFill>
                </a:uFill>
              </a:defRPr>
            </a:pPr>
            <a:r>
              <a:rPr sz="2800">
                <a:solidFill>
                  <a:srgbClr val="305375"/>
                </a:solidFill>
                <a:uFill>
                  <a:solidFill>
                    <a:srgbClr val="305375"/>
                  </a:solidFill>
                </a:uFill>
              </a:rPr>
              <a:t>Child Welfare</a:t>
            </a:r>
          </a:p>
        </p:txBody>
      </p:sp>
      <p:sp>
        <p:nvSpPr>
          <p:cNvPr id="201" name="9. Steele, 2008; 10. Child and Youth Officer, 2006; Richardson, 2007; Stein, 1994; North, 1993; Lehman, 1993; Vasquez, 1997. Koegel, 1988; 15 Tyler, 2002; 16. Kushel, 2003; 17. Stein, 2002; Shelton, 2009"/>
          <p:cNvSpPr/>
          <p:nvPr/>
        </p:nvSpPr>
        <p:spPr>
          <a:xfrm>
            <a:off x="698500" y="6311900"/>
            <a:ext cx="7480300" cy="355600"/>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r>
              <a:rPr sz="1200"/>
              <a:t>9. Steele, 2008; 10. Child and Youth Officer, 2006; Richardson, 2007; Stein, 1994; North, 1993; Lehman, 1993; Vasquez, 1997. Koegel, 1988; 15 Tyler, 2002; 16. Kushel, 2003; 17. Stein, 2002; Shelton, 2009</a:t>
            </a:r>
          </a:p>
        </p:txBody>
      </p:sp>
      <p:sp>
        <p:nvSpPr>
          <p:cNvPr id="202" name="In BC 65% of children in care have been diagnosed with a MHD vs. 17% in the community10"/>
          <p:cNvSpPr/>
          <p:nvPr/>
        </p:nvSpPr>
        <p:spPr>
          <a:xfrm>
            <a:off x="339514" y="1617133"/>
            <a:ext cx="2984501" cy="72390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spcBef>
                <a:spcPts val="1200"/>
              </a:spcBef>
              <a:buClrTx/>
              <a:buSzPct val="100000"/>
              <a:buFont typeface="Zapf Dingbats"/>
              <a:buChar char="✦"/>
              <a:defRPr sz="1600"/>
            </a:pPr>
            <a:r>
              <a:t> In BC 65% of children in care have been diagnosed with a MHD vs. 17% in the community</a:t>
            </a:r>
            <a:r>
              <a:rPr baseline="31999"/>
              <a:t>10</a:t>
            </a:r>
          </a:p>
        </p:txBody>
      </p:sp>
      <p:sp>
        <p:nvSpPr>
          <p:cNvPr id="203" name="54-67% mental disorder, high % of concurrent disorder11-14"/>
          <p:cNvSpPr/>
          <p:nvPr/>
        </p:nvSpPr>
        <p:spPr>
          <a:xfrm>
            <a:off x="5793320" y="1655233"/>
            <a:ext cx="2882901" cy="50800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ct val="110000"/>
              </a:lnSpc>
              <a:spcBef>
                <a:spcPts val="1200"/>
              </a:spcBef>
              <a:buClrTx/>
              <a:buSzPct val="100000"/>
              <a:buFont typeface="Zapf Dingbats"/>
              <a:buChar char="✦"/>
              <a:defRPr sz="1400"/>
            </a:pPr>
            <a:r>
              <a:rPr sz="1600"/>
              <a:t> 54-67% mental disorder, high % of concurrent disorder</a:t>
            </a:r>
            <a:r>
              <a:rPr sz="1600" baseline="31999"/>
              <a:t>11-14</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6D5D5"/>
        </a:solidFill>
        <a:effectLst/>
      </p:bgPr>
    </p:bg>
    <p:spTree>
      <p:nvGrpSpPr>
        <p:cNvPr id="1" name=""/>
        <p:cNvGrpSpPr/>
        <p:nvPr/>
      </p:nvGrpSpPr>
      <p:grpSpPr>
        <a:xfrm>
          <a:off x="0" y="0"/>
          <a:ext cx="0" cy="0"/>
          <a:chOff x="0" y="0"/>
          <a:chExt cx="0" cy="0"/>
        </a:xfrm>
      </p:grpSpPr>
      <p:sp>
        <p:nvSpPr>
          <p:cNvPr id="207" name="Arrow"/>
          <p:cNvSpPr/>
          <p:nvPr/>
        </p:nvSpPr>
        <p:spPr>
          <a:xfrm rot="19090790">
            <a:off x="1975059" y="2410916"/>
            <a:ext cx="203201" cy="203201"/>
          </a:xfrm>
          <a:prstGeom prst="rightArrow">
            <a:avLst>
              <a:gd name="adj1" fmla="val 32949"/>
              <a:gd name="adj2" fmla="val 55728"/>
            </a:avLst>
          </a:prstGeom>
          <a:solidFill>
            <a:srgbClr val="4575A3"/>
          </a:solidFill>
          <a:ln>
            <a:solidFill>
              <a:srgbClr val="5B92C8"/>
            </a:solidFill>
          </a:ln>
          <a:effectLst>
            <a:outerShdw blurRad="38100" dist="23000" dir="5400000" rotWithShape="0">
              <a:srgbClr val="000000">
                <a:alpha val="35000"/>
              </a:srgbClr>
            </a:outerShdw>
          </a:effectLst>
        </p:spPr>
        <p:txBody>
          <a:bodyPr lIns="0" tIns="0" rIns="0" bIns="0"/>
          <a:lstStyle/>
          <a:p>
            <a:pPr>
              <a:buClrTx/>
              <a:defRPr sz="3400">
                <a:solidFill>
                  <a:srgbClr val="5E5E5E"/>
                </a:solidFill>
                <a:uFillTx/>
                <a:latin typeface="Arial"/>
                <a:ea typeface="Arial"/>
                <a:cs typeface="Arial"/>
                <a:sym typeface="Arial"/>
              </a:defRPr>
            </a:pPr>
            <a:endParaRPr/>
          </a:p>
        </p:txBody>
      </p:sp>
      <p:sp>
        <p:nvSpPr>
          <p:cNvPr id="208" name="Homelessness"/>
          <p:cNvSpPr/>
          <p:nvPr/>
        </p:nvSpPr>
        <p:spPr>
          <a:xfrm>
            <a:off x="812800" y="2550674"/>
            <a:ext cx="1028700" cy="36830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1400"/>
            </a:lvl1pPr>
          </a:lstStyle>
          <a:p>
            <a:r>
              <a:t>Homelessness</a:t>
            </a:r>
          </a:p>
        </p:txBody>
      </p:sp>
      <p:sp>
        <p:nvSpPr>
          <p:cNvPr id="209" name="Arrow"/>
          <p:cNvSpPr/>
          <p:nvPr/>
        </p:nvSpPr>
        <p:spPr>
          <a:xfrm>
            <a:off x="4436533" y="2563136"/>
            <a:ext cx="460799" cy="205831"/>
          </a:xfrm>
          <a:prstGeom prst="rightArrow">
            <a:avLst>
              <a:gd name="adj1" fmla="val 50000"/>
              <a:gd name="adj2" fmla="val 50000"/>
            </a:avLst>
          </a:prstGeom>
          <a:solidFill>
            <a:srgbClr val="4575A3"/>
          </a:solidFill>
          <a:ln>
            <a:solidFill>
              <a:srgbClr val="5B92C8"/>
            </a:solidFill>
          </a:ln>
          <a:effectLst>
            <a:outerShdw blurRad="38100" dist="23000" dir="5400000" rotWithShape="0">
              <a:srgbClr val="000000">
                <a:alpha val="35000"/>
              </a:srgbClr>
            </a:outerShdw>
          </a:effectLst>
        </p:spPr>
        <p:txBody>
          <a:bodyPr lIns="0" tIns="0" rIns="0" bIns="0"/>
          <a:lstStyle/>
          <a:p>
            <a:pPr>
              <a:buClrTx/>
              <a:defRPr sz="3400">
                <a:solidFill>
                  <a:srgbClr val="5E5E5E"/>
                </a:solidFill>
                <a:uFillTx/>
                <a:latin typeface="Arial"/>
                <a:ea typeface="Arial"/>
                <a:cs typeface="Arial"/>
                <a:sym typeface="Arial"/>
              </a:defRPr>
            </a:pPr>
            <a:endParaRPr/>
          </a:p>
        </p:txBody>
      </p:sp>
      <p:sp>
        <p:nvSpPr>
          <p:cNvPr id="210" name="Arrow"/>
          <p:cNvSpPr/>
          <p:nvPr/>
        </p:nvSpPr>
        <p:spPr>
          <a:xfrm>
            <a:off x="7106705" y="2560865"/>
            <a:ext cx="198546" cy="208102"/>
          </a:xfrm>
          <a:prstGeom prst="rightArrow">
            <a:avLst>
              <a:gd name="adj1" fmla="val 50000"/>
              <a:gd name="adj2" fmla="val 50000"/>
            </a:avLst>
          </a:prstGeom>
          <a:solidFill>
            <a:srgbClr val="4575A3"/>
          </a:solidFill>
          <a:ln>
            <a:solidFill>
              <a:srgbClr val="5B92C8"/>
            </a:solidFill>
          </a:ln>
          <a:effectLst>
            <a:outerShdw blurRad="38100" dist="23000" dir="5400000" rotWithShape="0">
              <a:srgbClr val="000000">
                <a:alpha val="35000"/>
              </a:srgbClr>
            </a:outerShdw>
          </a:effectLst>
        </p:spPr>
        <p:txBody>
          <a:bodyPr lIns="0" tIns="0" rIns="0" bIns="0"/>
          <a:lstStyle/>
          <a:p>
            <a:pPr>
              <a:buClrTx/>
              <a:defRPr sz="3400">
                <a:solidFill>
                  <a:srgbClr val="5E5E5E"/>
                </a:solidFill>
                <a:uFillTx/>
                <a:latin typeface="Arial"/>
                <a:ea typeface="Arial"/>
                <a:cs typeface="Arial"/>
                <a:sym typeface="Arial"/>
              </a:defRPr>
            </a:pPr>
            <a:endParaRPr/>
          </a:p>
        </p:txBody>
      </p:sp>
      <p:sp>
        <p:nvSpPr>
          <p:cNvPr id="211" name="Arrow"/>
          <p:cNvSpPr/>
          <p:nvPr/>
        </p:nvSpPr>
        <p:spPr>
          <a:xfrm>
            <a:off x="8466025" y="2560680"/>
            <a:ext cx="203201" cy="203201"/>
          </a:xfrm>
          <a:prstGeom prst="rightArrow">
            <a:avLst>
              <a:gd name="adj1" fmla="val 50000"/>
              <a:gd name="adj2" fmla="val 24427"/>
            </a:avLst>
          </a:prstGeom>
          <a:solidFill>
            <a:srgbClr val="4575A3"/>
          </a:solidFill>
          <a:ln>
            <a:solidFill>
              <a:srgbClr val="5B92C8"/>
            </a:solidFill>
          </a:ln>
          <a:effectLst>
            <a:outerShdw blurRad="38100" dist="23000" dir="5400000" rotWithShape="0">
              <a:srgbClr val="000000">
                <a:alpha val="35000"/>
              </a:srgbClr>
            </a:outerShdw>
          </a:effectLst>
        </p:spPr>
        <p:txBody>
          <a:bodyPr lIns="0" tIns="0" rIns="0" bIns="0"/>
          <a:lstStyle/>
          <a:p>
            <a:pPr>
              <a:buClrTx/>
              <a:defRPr sz="3400">
                <a:solidFill>
                  <a:srgbClr val="5E5E5E"/>
                </a:solidFill>
                <a:uFillTx/>
                <a:latin typeface="Arial"/>
                <a:ea typeface="Arial"/>
                <a:cs typeface="Arial"/>
                <a:sym typeface="Arial"/>
              </a:defRPr>
            </a:pPr>
            <a:endParaRPr/>
          </a:p>
        </p:txBody>
      </p:sp>
      <p:sp>
        <p:nvSpPr>
          <p:cNvPr id="212" name="Child Welfare"/>
          <p:cNvSpPr/>
          <p:nvPr/>
        </p:nvSpPr>
        <p:spPr>
          <a:xfrm>
            <a:off x="7421034" y="2537734"/>
            <a:ext cx="1028701" cy="25400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1400">
                <a:solidFill>
                  <a:schemeClr val="accent1">
                    <a:hueOff val="114395"/>
                    <a:lumOff val="-24975"/>
                  </a:schemeClr>
                </a:solidFill>
              </a:defRPr>
            </a:lvl1pPr>
          </a:lstStyle>
          <a:p>
            <a:r>
              <a:t>Child Welfare</a:t>
            </a:r>
          </a:p>
        </p:txBody>
      </p:sp>
      <p:sp>
        <p:nvSpPr>
          <p:cNvPr id="213" name="Homelessness"/>
          <p:cNvSpPr/>
          <p:nvPr/>
        </p:nvSpPr>
        <p:spPr>
          <a:xfrm>
            <a:off x="5045711" y="2421284"/>
            <a:ext cx="2172968" cy="474320"/>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marL="342900" indent="-342900">
              <a:lnSpc>
                <a:spcPct val="90000"/>
              </a:lnSpc>
              <a:spcBef>
                <a:spcPts val="600"/>
              </a:spcBef>
              <a:buClr>
                <a:srgbClr val="305375"/>
              </a:buClr>
              <a:defRPr sz="2590">
                <a:solidFill>
                  <a:srgbClr val="305375"/>
                </a:solidFill>
                <a:uFill>
                  <a:solidFill>
                    <a:srgbClr val="305375"/>
                  </a:solidFill>
                </a:uFill>
              </a:defRPr>
            </a:lvl1pPr>
          </a:lstStyle>
          <a:p>
            <a:pPr>
              <a:defRPr sz="1665">
                <a:solidFill>
                  <a:srgbClr val="000000"/>
                </a:solidFill>
                <a:uFill>
                  <a:solidFill>
                    <a:srgbClr val="000000"/>
                  </a:solidFill>
                </a:uFill>
              </a:defRPr>
            </a:pPr>
            <a:r>
              <a:rPr sz="2590">
                <a:solidFill>
                  <a:srgbClr val="305375"/>
                </a:solidFill>
                <a:uFill>
                  <a:solidFill>
                    <a:srgbClr val="305375"/>
                  </a:solidFill>
                </a:uFill>
              </a:rPr>
              <a:t>Homelessness</a:t>
            </a:r>
          </a:p>
        </p:txBody>
      </p:sp>
      <p:sp>
        <p:nvSpPr>
          <p:cNvPr id="214" name="More likely to lose children to the foster care system"/>
          <p:cNvSpPr/>
          <p:nvPr/>
        </p:nvSpPr>
        <p:spPr>
          <a:xfrm>
            <a:off x="5163427" y="3232380"/>
            <a:ext cx="2260601" cy="160020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buClrTx/>
            </a:pPr>
            <a:endParaRPr/>
          </a:p>
          <a:p>
            <a:pPr>
              <a:buSzPct val="100000"/>
              <a:buFont typeface="Arial"/>
              <a:buChar char="•"/>
            </a:pPr>
            <a:r>
              <a:t> </a:t>
            </a:r>
            <a:r>
              <a:rPr sz="1600"/>
              <a:t>More likely to lose children to the foster care system</a:t>
            </a:r>
          </a:p>
          <a:p>
            <a:pPr>
              <a:buClrTx/>
            </a:pPr>
            <a:endParaRPr sz="1600"/>
          </a:p>
        </p:txBody>
      </p:sp>
      <p:sp>
        <p:nvSpPr>
          <p:cNvPr id="215" name="50% of children in care  had parents who had experienced  homelessness7…"/>
          <p:cNvSpPr/>
          <p:nvPr/>
        </p:nvSpPr>
        <p:spPr>
          <a:xfrm>
            <a:off x="2698960" y="3314700"/>
            <a:ext cx="2197101" cy="217170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buClrTx/>
              <a:defRPr sz="1600"/>
            </a:pPr>
            <a:endParaRPr/>
          </a:p>
          <a:p>
            <a:pPr>
              <a:buSzPct val="100000"/>
              <a:buFont typeface="Arial"/>
              <a:buChar char="•"/>
            </a:pPr>
            <a:r>
              <a:rPr sz="1600"/>
              <a:t> 50% of children in care  had parents who had experienced  homelessness</a:t>
            </a:r>
            <a:r>
              <a:rPr sz="1600" baseline="29999"/>
              <a:t>7</a:t>
            </a:r>
          </a:p>
          <a:p>
            <a:pPr>
              <a:buClrTx/>
            </a:pPr>
            <a:endParaRPr sz="1600" baseline="29999"/>
          </a:p>
          <a:p>
            <a:pPr>
              <a:buClrTx/>
              <a:buSzPct val="100000"/>
              <a:buFont typeface="Arial"/>
              <a:buChar char="•"/>
            </a:pPr>
            <a:r>
              <a:rPr sz="1600"/>
              <a:t> 15% of minor aged children were living with their homeless parents</a:t>
            </a:r>
            <a:r>
              <a:rPr sz="1600" baseline="29999"/>
              <a:t>8</a:t>
            </a:r>
          </a:p>
        </p:txBody>
      </p:sp>
      <p:grpSp>
        <p:nvGrpSpPr>
          <p:cNvPr id="219" name="Group"/>
          <p:cNvGrpSpPr/>
          <p:nvPr/>
        </p:nvGrpSpPr>
        <p:grpSpPr>
          <a:xfrm rot="18360000">
            <a:off x="7122868" y="3368699"/>
            <a:ext cx="1625033" cy="608976"/>
            <a:chOff x="0" y="0"/>
            <a:chExt cx="1625032" cy="608974"/>
          </a:xfrm>
        </p:grpSpPr>
        <p:sp>
          <p:nvSpPr>
            <p:cNvPr id="216" name="Shape"/>
            <p:cNvSpPr/>
            <p:nvPr/>
          </p:nvSpPr>
          <p:spPr>
            <a:xfrm>
              <a:off x="0" y="442"/>
              <a:ext cx="1625032" cy="608533"/>
            </a:xfrm>
            <a:custGeom>
              <a:avLst/>
              <a:gdLst/>
              <a:ahLst/>
              <a:cxnLst>
                <a:cxn ang="0">
                  <a:pos x="wd2" y="hd2"/>
                </a:cxn>
                <a:cxn ang="5400000">
                  <a:pos x="wd2" y="hd2"/>
                </a:cxn>
                <a:cxn ang="10800000">
                  <a:pos x="wd2" y="hd2"/>
                </a:cxn>
                <a:cxn ang="16200000">
                  <a:pos x="wd2" y="hd2"/>
                </a:cxn>
              </a:cxnLst>
              <a:rect l="0" t="0" r="r" b="b"/>
              <a:pathLst>
                <a:path w="21600" h="20887" extrusionOk="0">
                  <a:moveTo>
                    <a:pt x="20407" y="0"/>
                  </a:moveTo>
                  <a:lnTo>
                    <a:pt x="21600" y="5222"/>
                  </a:lnTo>
                  <a:lnTo>
                    <a:pt x="20847" y="5222"/>
                  </a:lnTo>
                  <a:cubicBezTo>
                    <a:pt x="19657" y="15024"/>
                    <a:pt x="15329" y="21600"/>
                    <a:pt x="10580" y="20825"/>
                  </a:cubicBezTo>
                  <a:cubicBezTo>
                    <a:pt x="14770" y="20141"/>
                    <a:pt x="18292" y="13870"/>
                    <a:pt x="19342" y="5222"/>
                  </a:cubicBezTo>
                  <a:lnTo>
                    <a:pt x="18590" y="5222"/>
                  </a:lnTo>
                  <a:close/>
                  <a:moveTo>
                    <a:pt x="9827" y="20886"/>
                  </a:moveTo>
                  <a:cubicBezTo>
                    <a:pt x="4400" y="20886"/>
                    <a:pt x="0" y="11535"/>
                    <a:pt x="0" y="0"/>
                  </a:cubicBezTo>
                  <a:lnTo>
                    <a:pt x="1505" y="0"/>
                  </a:lnTo>
                  <a:cubicBezTo>
                    <a:pt x="1505" y="11535"/>
                    <a:pt x="5905" y="20886"/>
                    <a:pt x="11332" y="20886"/>
                  </a:cubicBezTo>
                  <a:close/>
                </a:path>
              </a:pathLst>
            </a:custGeom>
            <a:gradFill flip="none" rotWithShape="1">
              <a:gsLst>
                <a:gs pos="0">
                  <a:srgbClr val="4D94D7"/>
                </a:gs>
                <a:gs pos="100000">
                  <a:srgbClr val="C9E3FF"/>
                </a:gs>
              </a:gsLst>
              <a:lin ang="16200000" scaled="0"/>
            </a:gradFill>
            <a:ln w="9525" cap="flat">
              <a:noFill/>
              <a:round/>
            </a:ln>
            <a:effectLst>
              <a:outerShdw blurRad="38100" dist="23000" dir="5400000" rotWithShape="0">
                <a:srgbClr val="000000">
                  <a:alpha val="35000"/>
                </a:srgbClr>
              </a:outerShdw>
            </a:effectLst>
          </p:spPr>
          <p:txBody>
            <a:bodyPr wrap="square" lIns="38100" tIns="38100" rIns="38100" bIns="38100" numCol="1" anchor="t">
              <a:noAutofit/>
            </a:bodyPr>
            <a:lstStyle/>
            <a:p>
              <a:pPr algn="ctr" defTabSz="584200">
                <a:defRPr sz="4000">
                  <a:solidFill>
                    <a:srgbClr val="FFFFFF"/>
                  </a:solidFill>
                  <a:effectLst>
                    <a:outerShdw blurRad="38100" dist="12700" dir="5400000" rotWithShape="0">
                      <a:srgbClr val="000000">
                        <a:alpha val="50000"/>
                      </a:srgbClr>
                    </a:outerShdw>
                  </a:effectLst>
                  <a:uFillTx/>
                </a:defRPr>
              </a:pPr>
              <a:endParaRPr/>
            </a:p>
          </p:txBody>
        </p:sp>
        <p:sp>
          <p:nvSpPr>
            <p:cNvPr id="217" name="Shape"/>
            <p:cNvSpPr/>
            <p:nvPr/>
          </p:nvSpPr>
          <p:spPr>
            <a:xfrm>
              <a:off x="452" y="0"/>
              <a:ext cx="852566" cy="608515"/>
            </a:xfrm>
            <a:custGeom>
              <a:avLst/>
              <a:gdLst/>
              <a:ahLst/>
              <a:cxnLst>
                <a:cxn ang="0">
                  <a:pos x="wd2" y="hd2"/>
                </a:cxn>
                <a:cxn ang="5400000">
                  <a:pos x="wd2" y="hd2"/>
                </a:cxn>
                <a:cxn ang="10800000">
                  <a:pos x="wd2" y="hd2"/>
                </a:cxn>
                <a:cxn ang="16200000">
                  <a:pos x="wd2" y="hd2"/>
                </a:cxn>
              </a:cxnLst>
              <a:rect l="0" t="0" r="r" b="b"/>
              <a:pathLst>
                <a:path w="21600" h="21600" extrusionOk="0">
                  <a:moveTo>
                    <a:pt x="18731" y="21600"/>
                  </a:moveTo>
                  <a:cubicBezTo>
                    <a:pt x="8386" y="21600"/>
                    <a:pt x="0" y="11929"/>
                    <a:pt x="0" y="0"/>
                  </a:cubicBezTo>
                  <a:lnTo>
                    <a:pt x="2869" y="0"/>
                  </a:lnTo>
                  <a:cubicBezTo>
                    <a:pt x="2869" y="11929"/>
                    <a:pt x="11255" y="21600"/>
                    <a:pt x="21600" y="21600"/>
                  </a:cubicBezTo>
                  <a:close/>
                </a:path>
              </a:pathLst>
            </a:custGeom>
            <a:solidFill>
              <a:srgbClr val="000000">
                <a:alpha val="20000"/>
              </a:srgbClr>
            </a:solidFill>
            <a:ln w="9525" cap="flat">
              <a:noFill/>
              <a:round/>
            </a:ln>
            <a:effectLst/>
          </p:spPr>
          <p:txBody>
            <a:bodyPr wrap="square" lIns="38100" tIns="38100" rIns="38100" bIns="38100" numCol="1" anchor="t">
              <a:noAutofit/>
            </a:bodyPr>
            <a:lstStyle/>
            <a:p>
              <a:pPr algn="ctr" defTabSz="584200">
                <a:defRPr sz="4000">
                  <a:solidFill>
                    <a:srgbClr val="FFFFFF"/>
                  </a:solidFill>
                  <a:effectLst>
                    <a:outerShdw blurRad="38100" dist="12700" dir="5400000" rotWithShape="0">
                      <a:srgbClr val="000000">
                        <a:alpha val="50000"/>
                      </a:srgbClr>
                    </a:outerShdw>
                  </a:effectLst>
                  <a:uFillTx/>
                </a:defRPr>
              </a:pPr>
              <a:endParaRPr/>
            </a:p>
          </p:txBody>
        </p:sp>
        <p:sp>
          <p:nvSpPr>
            <p:cNvPr id="218" name="Line"/>
            <p:cNvSpPr/>
            <p:nvPr/>
          </p:nvSpPr>
          <p:spPr>
            <a:xfrm>
              <a:off x="0" y="441"/>
              <a:ext cx="1625032" cy="608516"/>
            </a:xfrm>
            <a:custGeom>
              <a:avLst/>
              <a:gdLst/>
              <a:ahLst/>
              <a:cxnLst>
                <a:cxn ang="0">
                  <a:pos x="wd2" y="hd2"/>
                </a:cxn>
                <a:cxn ang="5400000">
                  <a:pos x="wd2" y="hd2"/>
                </a:cxn>
                <a:cxn ang="10800000">
                  <a:pos x="wd2" y="hd2"/>
                </a:cxn>
                <a:cxn ang="16200000">
                  <a:pos x="wd2" y="hd2"/>
                </a:cxn>
              </a:cxnLst>
              <a:rect l="0" t="0" r="r" b="b"/>
              <a:pathLst>
                <a:path w="21600" h="21600" extrusionOk="0">
                  <a:moveTo>
                    <a:pt x="10580" y="21537"/>
                  </a:moveTo>
                  <a:cubicBezTo>
                    <a:pt x="14770" y="20829"/>
                    <a:pt x="18292" y="14344"/>
                    <a:pt x="19342" y="5400"/>
                  </a:cubicBezTo>
                  <a:lnTo>
                    <a:pt x="18590" y="5400"/>
                  </a:lnTo>
                  <a:lnTo>
                    <a:pt x="20407" y="0"/>
                  </a:lnTo>
                  <a:lnTo>
                    <a:pt x="21600" y="5400"/>
                  </a:lnTo>
                  <a:lnTo>
                    <a:pt x="20847" y="5400"/>
                  </a:lnTo>
                  <a:cubicBezTo>
                    <a:pt x="19727" y="14937"/>
                    <a:pt x="15813" y="21600"/>
                    <a:pt x="11332" y="21600"/>
                  </a:cubicBezTo>
                  <a:lnTo>
                    <a:pt x="9827" y="21600"/>
                  </a:lnTo>
                  <a:cubicBezTo>
                    <a:pt x="4400" y="21600"/>
                    <a:pt x="0" y="11929"/>
                    <a:pt x="0" y="0"/>
                  </a:cubicBezTo>
                  <a:lnTo>
                    <a:pt x="1505" y="0"/>
                  </a:lnTo>
                  <a:cubicBezTo>
                    <a:pt x="1505" y="11929"/>
                    <a:pt x="5905" y="21600"/>
                    <a:pt x="11332" y="21600"/>
                  </a:cubicBezTo>
                </a:path>
              </a:pathLst>
            </a:custGeom>
            <a:noFill/>
            <a:ln w="9525" cap="flat">
              <a:solidFill>
                <a:srgbClr val="5B92C8"/>
              </a:solidFill>
              <a:prstDash val="solid"/>
              <a:round/>
            </a:ln>
            <a:effectLst/>
          </p:spPr>
          <p:txBody>
            <a:bodyPr wrap="square" lIns="38100" tIns="38100" rIns="38100" bIns="38100" numCol="1" anchor="t">
              <a:noAutofit/>
            </a:bodyPr>
            <a:lstStyle/>
            <a:p>
              <a:pPr algn="ctr" defTabSz="584200">
                <a:defRPr sz="4000">
                  <a:solidFill>
                    <a:srgbClr val="FFFFFF"/>
                  </a:solidFill>
                  <a:effectLst>
                    <a:outerShdw blurRad="38100" dist="12700" dir="5400000" rotWithShape="0">
                      <a:srgbClr val="000000">
                        <a:alpha val="50000"/>
                      </a:srgbClr>
                    </a:outerShdw>
                  </a:effectLst>
                  <a:uFillTx/>
                </a:defRPr>
              </a:pPr>
              <a:endParaRPr/>
            </a:p>
          </p:txBody>
        </p:sp>
      </p:grpSp>
      <p:grpSp>
        <p:nvGrpSpPr>
          <p:cNvPr id="223" name="Group"/>
          <p:cNvGrpSpPr/>
          <p:nvPr/>
        </p:nvGrpSpPr>
        <p:grpSpPr>
          <a:xfrm rot="13740000">
            <a:off x="519373" y="3645577"/>
            <a:ext cx="2018332" cy="638609"/>
            <a:chOff x="0" y="0"/>
            <a:chExt cx="2018330" cy="638608"/>
          </a:xfrm>
        </p:grpSpPr>
        <p:sp>
          <p:nvSpPr>
            <p:cNvPr id="220" name="Shape"/>
            <p:cNvSpPr/>
            <p:nvPr/>
          </p:nvSpPr>
          <p:spPr>
            <a:xfrm>
              <a:off x="0" y="2263"/>
              <a:ext cx="2018331" cy="636346"/>
            </a:xfrm>
            <a:custGeom>
              <a:avLst/>
              <a:gdLst/>
              <a:ahLst/>
              <a:cxnLst>
                <a:cxn ang="0">
                  <a:pos x="wd2" y="hd2"/>
                </a:cxn>
                <a:cxn ang="5400000">
                  <a:pos x="wd2" y="hd2"/>
                </a:cxn>
                <a:cxn ang="10800000">
                  <a:pos x="wd2" y="hd2"/>
                </a:cxn>
                <a:cxn ang="16200000">
                  <a:pos x="wd2" y="hd2"/>
                </a:cxn>
              </a:cxnLst>
              <a:rect l="0" t="0" r="r" b="b"/>
              <a:pathLst>
                <a:path w="21600" h="21600" extrusionOk="0">
                  <a:moveTo>
                    <a:pt x="20425" y="21600"/>
                  </a:moveTo>
                  <a:lnTo>
                    <a:pt x="18625" y="16200"/>
                  </a:lnTo>
                  <a:lnTo>
                    <a:pt x="19369" y="16200"/>
                  </a:lnTo>
                  <a:cubicBezTo>
                    <a:pt x="18247" y="6663"/>
                    <a:pt x="14328" y="0"/>
                    <a:pt x="9841" y="0"/>
                  </a:cubicBezTo>
                  <a:lnTo>
                    <a:pt x="11328" y="0"/>
                  </a:lnTo>
                  <a:cubicBezTo>
                    <a:pt x="15815" y="0"/>
                    <a:pt x="19734" y="6663"/>
                    <a:pt x="20856" y="16200"/>
                  </a:cubicBezTo>
                  <a:lnTo>
                    <a:pt x="21600" y="16200"/>
                  </a:lnTo>
                  <a:close/>
                  <a:moveTo>
                    <a:pt x="10584" y="62"/>
                  </a:moveTo>
                  <a:cubicBezTo>
                    <a:pt x="5453" y="916"/>
                    <a:pt x="1488" y="10304"/>
                    <a:pt x="1488" y="21600"/>
                  </a:cubicBezTo>
                  <a:lnTo>
                    <a:pt x="0" y="21600"/>
                  </a:lnTo>
                  <a:cubicBezTo>
                    <a:pt x="0" y="9671"/>
                    <a:pt x="4406" y="0"/>
                    <a:pt x="9841" y="0"/>
                  </a:cubicBezTo>
                  <a:cubicBezTo>
                    <a:pt x="10089" y="0"/>
                    <a:pt x="10337" y="21"/>
                    <a:pt x="10584" y="62"/>
                  </a:cubicBezTo>
                  <a:close/>
                </a:path>
              </a:pathLst>
            </a:custGeom>
            <a:gradFill flip="none" rotWithShape="1">
              <a:gsLst>
                <a:gs pos="0">
                  <a:srgbClr val="4D94D7"/>
                </a:gs>
                <a:gs pos="100000">
                  <a:srgbClr val="C9E3FF"/>
                </a:gs>
              </a:gsLst>
              <a:lin ang="16200000" scaled="0"/>
            </a:gradFill>
            <a:ln w="9525" cap="flat">
              <a:noFill/>
              <a:round/>
            </a:ln>
            <a:effectLst>
              <a:outerShdw blurRad="38100" dist="23000" dir="5400000" rotWithShape="0">
                <a:srgbClr val="000000">
                  <a:alpha val="35000"/>
                </a:srgbClr>
              </a:outerShdw>
            </a:effectLst>
          </p:spPr>
          <p:txBody>
            <a:bodyPr wrap="square" lIns="38100" tIns="38100" rIns="38100" bIns="38100" numCol="1" anchor="t">
              <a:noAutofit/>
            </a:bodyPr>
            <a:lstStyle/>
            <a:p>
              <a:pPr algn="ctr" defTabSz="584200">
                <a:defRPr sz="4000">
                  <a:solidFill>
                    <a:srgbClr val="FFFFFF"/>
                  </a:solidFill>
                  <a:effectLst>
                    <a:outerShdw blurRad="38100" dist="12700" dir="5400000" rotWithShape="0">
                      <a:srgbClr val="000000">
                        <a:alpha val="50000"/>
                      </a:srgbClr>
                    </a:outerShdw>
                  </a:effectLst>
                  <a:uFillTx/>
                </a:defRPr>
              </a:pPr>
              <a:endParaRPr/>
            </a:p>
          </p:txBody>
        </p:sp>
        <p:sp>
          <p:nvSpPr>
            <p:cNvPr id="221" name="Shape"/>
            <p:cNvSpPr/>
            <p:nvPr/>
          </p:nvSpPr>
          <p:spPr>
            <a:xfrm>
              <a:off x="1" y="0"/>
              <a:ext cx="989013" cy="636345"/>
            </a:xfrm>
            <a:custGeom>
              <a:avLst/>
              <a:gdLst/>
              <a:ahLst/>
              <a:cxnLst>
                <a:cxn ang="0">
                  <a:pos x="wd2" y="hd2"/>
                </a:cxn>
                <a:cxn ang="5400000">
                  <a:pos x="wd2" y="hd2"/>
                </a:cxn>
                <a:cxn ang="10800000">
                  <a:pos x="wd2" y="hd2"/>
                </a:cxn>
                <a:cxn ang="16200000">
                  <a:pos x="wd2" y="hd2"/>
                </a:cxn>
              </a:cxnLst>
              <a:rect l="0" t="0" r="r" b="b"/>
              <a:pathLst>
                <a:path w="21600" h="21600" extrusionOk="0">
                  <a:moveTo>
                    <a:pt x="21600" y="62"/>
                  </a:moveTo>
                  <a:cubicBezTo>
                    <a:pt x="11128" y="916"/>
                    <a:pt x="3036" y="10304"/>
                    <a:pt x="3036" y="21600"/>
                  </a:cubicBezTo>
                  <a:lnTo>
                    <a:pt x="0" y="21600"/>
                  </a:lnTo>
                  <a:cubicBezTo>
                    <a:pt x="0" y="9671"/>
                    <a:pt x="8991" y="0"/>
                    <a:pt x="20082" y="0"/>
                  </a:cubicBezTo>
                  <a:cubicBezTo>
                    <a:pt x="20589" y="0"/>
                    <a:pt x="21095" y="21"/>
                    <a:pt x="21600" y="62"/>
                  </a:cubicBezTo>
                  <a:close/>
                </a:path>
              </a:pathLst>
            </a:custGeom>
            <a:solidFill>
              <a:srgbClr val="000000">
                <a:alpha val="20000"/>
              </a:srgbClr>
            </a:solidFill>
            <a:ln w="9525" cap="flat">
              <a:noFill/>
              <a:round/>
            </a:ln>
            <a:effectLst/>
          </p:spPr>
          <p:txBody>
            <a:bodyPr wrap="square" lIns="38100" tIns="38100" rIns="38100" bIns="38100" numCol="1" anchor="t">
              <a:noAutofit/>
            </a:bodyPr>
            <a:lstStyle/>
            <a:p>
              <a:pPr algn="ctr" defTabSz="584200">
                <a:defRPr sz="4000">
                  <a:solidFill>
                    <a:srgbClr val="FFFFFF"/>
                  </a:solidFill>
                  <a:effectLst>
                    <a:outerShdw blurRad="38100" dist="12700" dir="5400000" rotWithShape="0">
                      <a:srgbClr val="000000">
                        <a:alpha val="50000"/>
                      </a:srgbClr>
                    </a:outerShdw>
                  </a:effectLst>
                  <a:uFillTx/>
                </a:defRPr>
              </a:pPr>
              <a:endParaRPr/>
            </a:p>
          </p:txBody>
        </p:sp>
        <p:sp>
          <p:nvSpPr>
            <p:cNvPr id="222" name="Line"/>
            <p:cNvSpPr/>
            <p:nvPr/>
          </p:nvSpPr>
          <p:spPr>
            <a:xfrm>
              <a:off x="0" y="2263"/>
              <a:ext cx="2018331" cy="636346"/>
            </a:xfrm>
            <a:custGeom>
              <a:avLst/>
              <a:gdLst/>
              <a:ahLst/>
              <a:cxnLst>
                <a:cxn ang="0">
                  <a:pos x="wd2" y="hd2"/>
                </a:cxn>
                <a:cxn ang="5400000">
                  <a:pos x="wd2" y="hd2"/>
                </a:cxn>
                <a:cxn ang="10800000">
                  <a:pos x="wd2" y="hd2"/>
                </a:cxn>
                <a:cxn ang="16200000">
                  <a:pos x="wd2" y="hd2"/>
                </a:cxn>
              </a:cxnLst>
              <a:rect l="0" t="0" r="r" b="b"/>
              <a:pathLst>
                <a:path w="21600" h="21600" extrusionOk="0">
                  <a:moveTo>
                    <a:pt x="10584" y="62"/>
                  </a:moveTo>
                  <a:cubicBezTo>
                    <a:pt x="5453" y="916"/>
                    <a:pt x="1488" y="10304"/>
                    <a:pt x="1488" y="21600"/>
                  </a:cubicBezTo>
                  <a:lnTo>
                    <a:pt x="0" y="21600"/>
                  </a:lnTo>
                  <a:cubicBezTo>
                    <a:pt x="0" y="9671"/>
                    <a:pt x="4406" y="0"/>
                    <a:pt x="9841" y="0"/>
                  </a:cubicBezTo>
                  <a:lnTo>
                    <a:pt x="11328" y="0"/>
                  </a:lnTo>
                  <a:cubicBezTo>
                    <a:pt x="15815" y="0"/>
                    <a:pt x="19734" y="6663"/>
                    <a:pt x="20856" y="16200"/>
                  </a:cubicBezTo>
                  <a:lnTo>
                    <a:pt x="21600" y="16200"/>
                  </a:lnTo>
                  <a:lnTo>
                    <a:pt x="20425" y="21600"/>
                  </a:lnTo>
                  <a:lnTo>
                    <a:pt x="18625" y="16200"/>
                  </a:lnTo>
                  <a:lnTo>
                    <a:pt x="19369" y="16200"/>
                  </a:lnTo>
                  <a:cubicBezTo>
                    <a:pt x="18247" y="6663"/>
                    <a:pt x="14328" y="0"/>
                    <a:pt x="9841" y="0"/>
                  </a:cubicBezTo>
                </a:path>
              </a:pathLst>
            </a:custGeom>
            <a:noFill/>
            <a:ln w="9525" cap="flat">
              <a:solidFill>
                <a:srgbClr val="5B92C8"/>
              </a:solidFill>
              <a:prstDash val="solid"/>
              <a:round/>
            </a:ln>
            <a:effectLst/>
          </p:spPr>
          <p:txBody>
            <a:bodyPr wrap="square" lIns="38100" tIns="38100" rIns="38100" bIns="38100" numCol="1" anchor="t">
              <a:noAutofit/>
            </a:bodyPr>
            <a:lstStyle/>
            <a:p>
              <a:pPr algn="ctr" defTabSz="584200">
                <a:defRPr sz="4000">
                  <a:solidFill>
                    <a:srgbClr val="FFFFFF"/>
                  </a:solidFill>
                  <a:effectLst>
                    <a:outerShdw blurRad="38100" dist="12700" dir="5400000" rotWithShape="0">
                      <a:srgbClr val="000000">
                        <a:alpha val="50000"/>
                      </a:srgbClr>
                    </a:outerShdw>
                  </a:effectLst>
                  <a:uFillTx/>
                </a:defRPr>
              </a:pPr>
              <a:endParaRPr/>
            </a:p>
          </p:txBody>
        </p:sp>
      </p:grpSp>
      <p:sp>
        <p:nvSpPr>
          <p:cNvPr id="224" name="7. Zlotnik, 1998; 8. Zlotnick, 2009"/>
          <p:cNvSpPr/>
          <p:nvPr/>
        </p:nvSpPr>
        <p:spPr>
          <a:xfrm>
            <a:off x="1439333" y="6416133"/>
            <a:ext cx="7480301" cy="17780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200"/>
            </a:lvl1pPr>
          </a:lstStyle>
          <a:p>
            <a:r>
              <a:t>7. Zlotnik, 1998; 8. Zlotnick, 2009</a:t>
            </a:r>
          </a:p>
        </p:txBody>
      </p:sp>
      <p:sp>
        <p:nvSpPr>
          <p:cNvPr id="22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a:p>
        </p:txBody>
      </p:sp>
      <p:sp>
        <p:nvSpPr>
          <p:cNvPr id="226" name="Child Welfare"/>
          <p:cNvSpPr/>
          <p:nvPr/>
        </p:nvSpPr>
        <p:spPr>
          <a:xfrm>
            <a:off x="2286421" y="2715772"/>
            <a:ext cx="2044701" cy="57150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lstStyle>
            <a:lvl1pPr marL="342900" indent="-342900">
              <a:spcBef>
                <a:spcPts val="600"/>
              </a:spcBef>
              <a:buClr>
                <a:srgbClr val="305375"/>
              </a:buClr>
              <a:defRPr sz="2800">
                <a:solidFill>
                  <a:srgbClr val="305375"/>
                </a:solidFill>
                <a:uFill>
                  <a:solidFill>
                    <a:srgbClr val="305375"/>
                  </a:solidFill>
                </a:uFill>
              </a:defRPr>
            </a:lvl1pPr>
          </a:lstStyle>
          <a:p>
            <a:pPr>
              <a:defRPr sz="3200">
                <a:solidFill>
                  <a:srgbClr val="000000"/>
                </a:solidFill>
                <a:uFill>
                  <a:solidFill>
                    <a:srgbClr val="000000"/>
                  </a:solidFill>
                </a:uFill>
              </a:defRPr>
            </a:pPr>
            <a:r>
              <a:rPr sz="2800">
                <a:solidFill>
                  <a:srgbClr val="305375"/>
                </a:solidFill>
                <a:uFill>
                  <a:solidFill>
                    <a:srgbClr val="305375"/>
                  </a:solidFill>
                </a:uFill>
              </a:rPr>
              <a:t>Child Welfare</a:t>
            </a:r>
          </a:p>
        </p:txBody>
      </p:sp>
      <p:sp>
        <p:nvSpPr>
          <p:cNvPr id="227" name="Child Welfare and Homelessness"/>
          <p:cNvSpPr/>
          <p:nvPr/>
        </p:nvSpPr>
        <p:spPr>
          <a:xfrm>
            <a:off x="2628900" y="266700"/>
            <a:ext cx="4229100" cy="393700"/>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lstStyle>
            <a:lvl1pPr marL="342900" indent="-342900">
              <a:spcBef>
                <a:spcPts val="600"/>
              </a:spcBef>
              <a:buClr>
                <a:srgbClr val="305375"/>
              </a:buClr>
              <a:defRPr sz="2400" b="1" u="sng"/>
            </a:lvl1pPr>
          </a:lstStyle>
          <a:p>
            <a:r>
              <a:t>Child Welfare and Homelessness</a:t>
            </a:r>
          </a:p>
        </p:txBody>
      </p:sp>
      <p:sp>
        <p:nvSpPr>
          <p:cNvPr id="228" name="Figure 6: The intergenerational effect"/>
          <p:cNvSpPr/>
          <p:nvPr/>
        </p:nvSpPr>
        <p:spPr>
          <a:xfrm>
            <a:off x="2908300" y="799555"/>
            <a:ext cx="3670300" cy="35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marL="342900" indent="-342900">
              <a:spcBef>
                <a:spcPts val="600"/>
              </a:spcBef>
              <a:buClr>
                <a:srgbClr val="305375"/>
              </a:buClr>
              <a:defRPr b="1" u="sng"/>
            </a:pPr>
            <a:r>
              <a:t>Figure 6: </a:t>
            </a:r>
            <a:r>
              <a:rPr b="0"/>
              <a:t>The intergenerational effect</a:t>
            </a:r>
          </a:p>
        </p:txBody>
      </p:sp>
      <p:sp>
        <p:nvSpPr>
          <p:cNvPr id="229" name="1st generation"/>
          <p:cNvSpPr/>
          <p:nvPr/>
        </p:nvSpPr>
        <p:spPr>
          <a:xfrm>
            <a:off x="805207" y="1619250"/>
            <a:ext cx="1651001" cy="35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a:defRPr>
                <a:solidFill>
                  <a:schemeClr val="accent4">
                    <a:hueOff val="-1081314"/>
                    <a:satOff val="4338"/>
                    <a:lumOff val="-8931"/>
                  </a:schemeClr>
                </a:solidFill>
                <a:uFill>
                  <a:solidFill>
                    <a:srgbClr val="941100"/>
                  </a:solidFill>
                </a:uFill>
              </a:defRPr>
            </a:lvl1pPr>
          </a:lstStyle>
          <a:p>
            <a:r>
              <a:t>1st generation</a:t>
            </a:r>
          </a:p>
        </p:txBody>
      </p:sp>
      <p:sp>
        <p:nvSpPr>
          <p:cNvPr id="230" name="2nd generation"/>
          <p:cNvSpPr/>
          <p:nvPr/>
        </p:nvSpPr>
        <p:spPr>
          <a:xfrm>
            <a:off x="5024013" y="1679237"/>
            <a:ext cx="1955801" cy="35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a:defRPr>
                <a:solidFill>
                  <a:schemeClr val="accent4">
                    <a:hueOff val="-1081314"/>
                    <a:satOff val="4338"/>
                    <a:lumOff val="-8931"/>
                  </a:schemeClr>
                </a:solidFill>
                <a:uFill>
                  <a:solidFill>
                    <a:srgbClr val="941100"/>
                  </a:solidFill>
                </a:uFill>
              </a:defRPr>
            </a:lvl1pPr>
          </a:lstStyle>
          <a:p>
            <a:r>
              <a:t>2nd generation</a:t>
            </a:r>
          </a:p>
        </p:txBody>
      </p:sp>
      <p:sp>
        <p:nvSpPr>
          <p:cNvPr id="231" name="3rd generation..."/>
          <p:cNvSpPr/>
          <p:nvPr/>
        </p:nvSpPr>
        <p:spPr>
          <a:xfrm>
            <a:off x="7135654" y="1697632"/>
            <a:ext cx="1737501" cy="34290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a:solidFill>
                  <a:schemeClr val="accent4">
                    <a:hueOff val="-1081314"/>
                    <a:satOff val="4338"/>
                    <a:lumOff val="-8931"/>
                  </a:schemeClr>
                </a:solidFill>
                <a:uFill>
                  <a:solidFill>
                    <a:srgbClr val="941100"/>
                  </a:solidFill>
                </a:uFill>
              </a:defRPr>
            </a:lvl1pPr>
          </a:lstStyle>
          <a:p>
            <a:r>
              <a:t>3rd generation...</a:t>
            </a:r>
          </a:p>
        </p:txBody>
      </p:sp>
      <p:sp>
        <p:nvSpPr>
          <p:cNvPr id="232" name="Homelessness"/>
          <p:cNvSpPr/>
          <p:nvPr/>
        </p:nvSpPr>
        <p:spPr>
          <a:xfrm>
            <a:off x="2349500" y="2133600"/>
            <a:ext cx="2172968" cy="474320"/>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marL="342900" indent="-342900">
              <a:lnSpc>
                <a:spcPct val="90000"/>
              </a:lnSpc>
              <a:spcBef>
                <a:spcPts val="600"/>
              </a:spcBef>
              <a:buClr>
                <a:srgbClr val="305375"/>
              </a:buClr>
              <a:defRPr sz="2790">
                <a:solidFill>
                  <a:srgbClr val="305375"/>
                </a:solidFill>
                <a:uFill>
                  <a:solidFill>
                    <a:srgbClr val="305375"/>
                  </a:solidFill>
                </a:uFill>
              </a:defRPr>
            </a:lvl1pPr>
          </a:lstStyle>
          <a:p>
            <a:pPr>
              <a:defRPr>
                <a:solidFill>
                  <a:srgbClr val="000000"/>
                </a:solidFill>
                <a:uFill>
                  <a:solidFill>
                    <a:srgbClr val="000000"/>
                  </a:solidFill>
                </a:uFill>
              </a:defRPr>
            </a:pPr>
            <a:r>
              <a:rPr>
                <a:solidFill>
                  <a:srgbClr val="305375"/>
                </a:solidFill>
                <a:uFill>
                  <a:solidFill>
                    <a:srgbClr val="305375"/>
                  </a:solidFill>
                </a:uFill>
              </a:rPr>
              <a:t>Homelessness</a:t>
            </a:r>
          </a:p>
        </p:txBody>
      </p:sp>
      <p:sp>
        <p:nvSpPr>
          <p:cNvPr id="233" name="Arrow"/>
          <p:cNvSpPr/>
          <p:nvPr/>
        </p:nvSpPr>
        <p:spPr>
          <a:xfrm rot="2194382">
            <a:off x="1972262" y="2835862"/>
            <a:ext cx="203201" cy="203201"/>
          </a:xfrm>
          <a:prstGeom prst="rightArrow">
            <a:avLst>
              <a:gd name="adj1" fmla="val 32949"/>
              <a:gd name="adj2" fmla="val 55728"/>
            </a:avLst>
          </a:prstGeom>
          <a:solidFill>
            <a:srgbClr val="4575A3"/>
          </a:solidFill>
          <a:ln>
            <a:solidFill>
              <a:srgbClr val="5B92C8"/>
            </a:solidFill>
          </a:ln>
          <a:effectLst>
            <a:outerShdw blurRad="38100" dist="23000" dir="5400000" rotWithShape="0">
              <a:srgbClr val="000000">
                <a:alpha val="35000"/>
              </a:srgbClr>
            </a:outerShdw>
          </a:effectLst>
        </p:spPr>
        <p:txBody>
          <a:bodyPr lIns="0" tIns="0" rIns="0" bIns="0"/>
          <a:lstStyle/>
          <a:p>
            <a:pPr>
              <a:buClrTx/>
              <a:defRPr sz="1200">
                <a:uFillTx/>
                <a:latin typeface="Helvetica"/>
                <a:ea typeface="Helvetica"/>
                <a:cs typeface="Helvetica"/>
                <a:sym typeface="Helvetica"/>
              </a:defRPr>
            </a:pPr>
            <a:endParaRPr/>
          </a:p>
        </p:txBody>
      </p:sp>
      <p:sp>
        <p:nvSpPr>
          <p:cNvPr id="234" name="Relationship #4: Child welfare and homelessness can be a cyclical experience that spans generations"/>
          <p:cNvSpPr/>
          <p:nvPr/>
        </p:nvSpPr>
        <p:spPr>
          <a:xfrm>
            <a:off x="5105400" y="5016500"/>
            <a:ext cx="2984500" cy="1193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a:defRPr>
                <a:solidFill>
                  <a:srgbClr val="5E5E5E"/>
                </a:solidFill>
                <a:uFill>
                  <a:solidFill>
                    <a:srgbClr val="D95000"/>
                  </a:solidFill>
                </a:uFill>
              </a:defRPr>
            </a:pPr>
            <a:r>
              <a:rPr b="1">
                <a:solidFill>
                  <a:schemeClr val="accent4">
                    <a:hueOff val="-1081314"/>
                    <a:satOff val="4338"/>
                    <a:lumOff val="-8931"/>
                  </a:schemeClr>
                </a:solidFill>
              </a:rPr>
              <a:t>Relationship #4</a:t>
            </a:r>
            <a:r>
              <a:t>: Child welfare and homelessness can be a cyclical experience that spans generations</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6D5D5"/>
        </a:solidFill>
        <a:effectLst/>
      </p:bgPr>
    </p:bg>
    <p:spTree>
      <p:nvGrpSpPr>
        <p:cNvPr id="1" name=""/>
        <p:cNvGrpSpPr/>
        <p:nvPr/>
      </p:nvGrpSpPr>
      <p:grpSpPr>
        <a:xfrm>
          <a:off x="0" y="0"/>
          <a:ext cx="0" cy="0"/>
          <a:chOff x="0" y="0"/>
          <a:chExt cx="0" cy="0"/>
        </a:xfrm>
      </p:grpSpPr>
      <p:sp>
        <p:nvSpPr>
          <p:cNvPr id="238" name="CHAT BOX: This is so complicated! Help me out here!"/>
          <p:cNvSpPr txBox="1">
            <a:spLocks noGrp="1"/>
          </p:cNvSpPr>
          <p:nvPr>
            <p:ph type="ctrTitle"/>
          </p:nvPr>
        </p:nvSpPr>
        <p:spPr>
          <a:xfrm>
            <a:off x="685800" y="1498269"/>
            <a:ext cx="7772401" cy="1470026"/>
          </a:xfrm>
          <a:prstGeom prst="rect">
            <a:avLst/>
          </a:prstGeom>
        </p:spPr>
        <p:txBody>
          <a:bodyPr/>
          <a:lstStyle/>
          <a:p>
            <a:r>
              <a:rPr>
                <a:solidFill>
                  <a:schemeClr val="accent4">
                    <a:hueOff val="-1081314"/>
                    <a:satOff val="4338"/>
                    <a:lumOff val="-8931"/>
                  </a:schemeClr>
                </a:solidFill>
              </a:rPr>
              <a:t>CHAT BOX:</a:t>
            </a:r>
            <a:r>
              <a:t> This is so complicated! Help me out here!</a:t>
            </a:r>
          </a:p>
        </p:txBody>
      </p:sp>
      <p:sp>
        <p:nvSpPr>
          <p:cNvPr id="239" name="There are many theories about the intersection about homelessness, mental health, foster care/children in care, intergenerational effects, and trauma (and many more factors…)…"/>
          <p:cNvSpPr txBox="1">
            <a:spLocks noGrp="1"/>
          </p:cNvSpPr>
          <p:nvPr>
            <p:ph type="subTitle" sz="half" idx="1"/>
          </p:nvPr>
        </p:nvSpPr>
        <p:spPr>
          <a:xfrm>
            <a:off x="1460636" y="3040357"/>
            <a:ext cx="6400801" cy="2496122"/>
          </a:xfrm>
          <a:prstGeom prst="rect">
            <a:avLst/>
          </a:prstGeom>
        </p:spPr>
        <p:txBody>
          <a:bodyPr/>
          <a:lstStyle/>
          <a:p>
            <a:pPr>
              <a:defRPr sz="2300">
                <a:solidFill>
                  <a:srgbClr val="5E5E5E"/>
                </a:solidFill>
              </a:defRPr>
            </a:pPr>
            <a:r>
              <a:t>There are many theories about the intersection about homelessness, mental health, foster care/children in care, intergenerational effects, and trauma (and many more factors…) </a:t>
            </a:r>
          </a:p>
          <a:p>
            <a:pPr>
              <a:defRPr sz="2300" b="1">
                <a:solidFill>
                  <a:schemeClr val="accent4">
                    <a:hueOff val="-1081314"/>
                    <a:satOff val="4338"/>
                    <a:lumOff val="-8931"/>
                  </a:schemeClr>
                </a:solidFill>
              </a:defRPr>
            </a:pPr>
            <a:r>
              <a:t>How to even start solving all this? </a:t>
            </a:r>
          </a:p>
          <a:p>
            <a:pPr>
              <a:defRPr sz="2700">
                <a:solidFill>
                  <a:srgbClr val="5E5E5E"/>
                </a:solidFill>
              </a:defRPr>
            </a:pPr>
            <a:r>
              <a:rPr sz="2300" b="1">
                <a:solidFill>
                  <a:schemeClr val="accent4">
                    <a:hueOff val="-1081314"/>
                    <a:satOff val="4338"/>
                    <a:lumOff val="-8931"/>
                  </a:schemeClr>
                </a:solidFill>
              </a:rPr>
              <a:t>How to even start thinking about all this?</a:t>
            </a:r>
            <a:r>
              <a:t> </a:t>
            </a:r>
          </a:p>
          <a:p>
            <a:pPr>
              <a:defRPr sz="2700">
                <a:solidFill>
                  <a:srgbClr val="5E5E5E"/>
                </a:solidFill>
              </a:defRPr>
            </a:pPr>
            <a:endParaRPr/>
          </a:p>
        </p:txBody>
      </p:sp>
      <p:sp>
        <p:nvSpPr>
          <p:cNvPr id="24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6D5D5"/>
        </a:solidFill>
        <a:effectLst/>
      </p:bgPr>
    </p:bg>
    <p:spTree>
      <p:nvGrpSpPr>
        <p:cNvPr id="1" name=""/>
        <p:cNvGrpSpPr/>
        <p:nvPr/>
      </p:nvGrpSpPr>
      <p:grpSpPr>
        <a:xfrm>
          <a:off x="0" y="0"/>
          <a:ext cx="0" cy="0"/>
          <a:chOff x="0" y="0"/>
          <a:chExt cx="0" cy="0"/>
        </a:xfrm>
      </p:grpSpPr>
      <p:sp>
        <p:nvSpPr>
          <p:cNvPr id="242" name="II. BC Health of the Homeless Survey Results"/>
          <p:cNvSpPr txBox="1">
            <a:spLocks noGrp="1"/>
          </p:cNvSpPr>
          <p:nvPr>
            <p:ph type="title"/>
          </p:nvPr>
        </p:nvSpPr>
        <p:spPr>
          <a:xfrm>
            <a:off x="457200" y="134937"/>
            <a:ext cx="8229600" cy="1143001"/>
          </a:xfrm>
          <a:prstGeom prst="rect">
            <a:avLst/>
          </a:prstGeom>
        </p:spPr>
        <p:txBody>
          <a:bodyPr/>
          <a:lstStyle>
            <a:lvl1pPr>
              <a:defRPr sz="3500" u="sng"/>
            </a:lvl1pPr>
          </a:lstStyle>
          <a:p>
            <a:r>
              <a:t>II. BC Health of the Homeless Survey Results</a:t>
            </a:r>
          </a:p>
        </p:txBody>
      </p:sp>
      <p:sp>
        <p:nvSpPr>
          <p:cNvPr id="24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a:t>
            </a:fld>
            <a:endParaRPr/>
          </a:p>
        </p:txBody>
      </p:sp>
      <p:sp>
        <p:nvSpPr>
          <p:cNvPr id="244" name="The Child Welfare experience in the BCHOHS…"/>
          <p:cNvSpPr txBox="1">
            <a:spLocks noGrp="1"/>
          </p:cNvSpPr>
          <p:nvPr>
            <p:ph type="body" idx="1"/>
          </p:nvPr>
        </p:nvSpPr>
        <p:spPr>
          <a:xfrm>
            <a:off x="457200" y="1676399"/>
            <a:ext cx="8229600" cy="4525964"/>
          </a:xfrm>
          <a:prstGeom prst="rect">
            <a:avLst/>
          </a:prstGeom>
        </p:spPr>
        <p:txBody>
          <a:bodyPr/>
          <a:lstStyle/>
          <a:p>
            <a:pPr marL="0" indent="0">
              <a:buSzTx/>
              <a:buNone/>
            </a:pPr>
            <a:r>
              <a:rPr sz="2800" b="1"/>
              <a:t>The Child Welfare experience in the BCHOHS </a:t>
            </a:r>
          </a:p>
          <a:p>
            <a:pPr lvl="1"/>
            <a:r>
              <a:t>Age first in care: 8.8 years; sd=5.8</a:t>
            </a:r>
          </a:p>
          <a:p>
            <a:pPr lvl="1"/>
            <a:r>
              <a:t>Median number of transitions: 3</a:t>
            </a:r>
          </a:p>
          <a:p>
            <a:pPr lvl="1"/>
            <a:r>
              <a:t>Placed in both a foster family and a group home: 42%</a:t>
            </a:r>
          </a:p>
          <a:p>
            <a:pPr lvl="1"/>
            <a:r>
              <a:t>Only one placement: 38%</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6D5D5"/>
        </a:solidFill>
        <a:effectLst/>
      </p:bgPr>
    </p:bg>
    <p:spTree>
      <p:nvGrpSpPr>
        <p:cNvPr id="1" name=""/>
        <p:cNvGrpSpPr/>
        <p:nvPr/>
      </p:nvGrpSpPr>
      <p:grpSpPr>
        <a:xfrm>
          <a:off x="0" y="0"/>
          <a:ext cx="0" cy="0"/>
          <a:chOff x="0" y="0"/>
          <a:chExt cx="0" cy="0"/>
        </a:xfrm>
      </p:grpSpPr>
      <p:sp>
        <p:nvSpPr>
          <p:cNvPr id="246" name="II. BC Health of the Homeless Survey Results"/>
          <p:cNvSpPr txBox="1">
            <a:spLocks noGrp="1"/>
          </p:cNvSpPr>
          <p:nvPr>
            <p:ph type="title"/>
          </p:nvPr>
        </p:nvSpPr>
        <p:spPr>
          <a:xfrm>
            <a:off x="457200" y="109537"/>
            <a:ext cx="8229600" cy="1143001"/>
          </a:xfrm>
          <a:prstGeom prst="rect">
            <a:avLst/>
          </a:prstGeom>
        </p:spPr>
        <p:txBody>
          <a:bodyPr/>
          <a:lstStyle>
            <a:lvl1pPr>
              <a:defRPr sz="3500" u="sng"/>
            </a:lvl1pPr>
          </a:lstStyle>
          <a:p>
            <a:r>
              <a:t>II. BC Health of the Homeless Survey Results</a:t>
            </a:r>
          </a:p>
        </p:txBody>
      </p:sp>
      <p:sp>
        <p:nvSpPr>
          <p:cNvPr id="24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a:t>
            </a:fld>
            <a:endParaRPr/>
          </a:p>
        </p:txBody>
      </p:sp>
      <p:graphicFrame>
        <p:nvGraphicFramePr>
          <p:cNvPr id="248" name="2D Stacked Column Chart"/>
          <p:cNvGraphicFramePr/>
          <p:nvPr/>
        </p:nvGraphicFramePr>
        <p:xfrm>
          <a:off x="922337" y="1638300"/>
          <a:ext cx="7319963" cy="3914279"/>
        </p:xfrm>
        <a:graphic>
          <a:graphicData uri="http://schemas.openxmlformats.org/drawingml/2006/chart">
            <c:chart xmlns:c="http://schemas.openxmlformats.org/drawingml/2006/chart" xmlns:r="http://schemas.openxmlformats.org/officeDocument/2006/relationships" r:id="rId3"/>
          </a:graphicData>
        </a:graphic>
      </p:graphicFrame>
      <p:sp>
        <p:nvSpPr>
          <p:cNvPr id="249" name="Figure 7: Prevalence of Child Welfare experience among homeless samples survey and participants (n=500)"/>
          <p:cNvSpPr/>
          <p:nvPr/>
        </p:nvSpPr>
        <p:spPr>
          <a:xfrm>
            <a:off x="1651000" y="1181100"/>
            <a:ext cx="7493000"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r>
              <a:rPr b="1"/>
              <a:t>Figure 7:</a:t>
            </a:r>
            <a:r>
              <a:t> Prevalence of Child Welfare experience among homeless samples survey and participants (n=500)</a:t>
            </a:r>
          </a:p>
        </p:txBody>
      </p:sp>
      <p:sp>
        <p:nvSpPr>
          <p:cNvPr id="250" name="39%"/>
          <p:cNvSpPr/>
          <p:nvPr/>
        </p:nvSpPr>
        <p:spPr>
          <a:xfrm>
            <a:off x="6388100" y="3695700"/>
            <a:ext cx="484039"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spAutoFit/>
          </a:bodyPr>
          <a:lstStyle/>
          <a:p>
            <a:r>
              <a:t>39%</a:t>
            </a:r>
          </a:p>
        </p:txBody>
      </p:sp>
      <p:sp>
        <p:nvSpPr>
          <p:cNvPr id="251" name="20%"/>
          <p:cNvSpPr/>
          <p:nvPr/>
        </p:nvSpPr>
        <p:spPr>
          <a:xfrm>
            <a:off x="6388100" y="4720739"/>
            <a:ext cx="484039" cy="35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spAutoFit/>
          </a:bodyPr>
          <a:lstStyle>
            <a:lvl1pPr>
              <a:defRPr>
                <a:solidFill>
                  <a:srgbClr val="FFFFFF"/>
                </a:solidFill>
                <a:uFill>
                  <a:solidFill>
                    <a:srgbClr val="FFFFFF"/>
                  </a:solidFill>
                </a:uFill>
              </a:defRPr>
            </a:lvl1pPr>
          </a:lstStyle>
          <a:p>
            <a:r>
              <a:t>20%</a:t>
            </a:r>
          </a:p>
        </p:txBody>
      </p:sp>
      <p:sp>
        <p:nvSpPr>
          <p:cNvPr id="252" name="46%"/>
          <p:cNvSpPr/>
          <p:nvPr/>
        </p:nvSpPr>
        <p:spPr>
          <a:xfrm>
            <a:off x="3009900" y="3429000"/>
            <a:ext cx="484039"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spAutoFit/>
          </a:bodyPr>
          <a:lstStyle/>
          <a:p>
            <a:r>
              <a:t>46%</a:t>
            </a:r>
          </a:p>
        </p:txBody>
      </p:sp>
      <p:sp>
        <p:nvSpPr>
          <p:cNvPr id="253" name="BCHOHS                                        Homeless Studiesa"/>
          <p:cNvSpPr/>
          <p:nvPr/>
        </p:nvSpPr>
        <p:spPr>
          <a:xfrm>
            <a:off x="2400300" y="5562600"/>
            <a:ext cx="5600700" cy="35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r>
              <a:rPr baseline="31999"/>
              <a:t>               </a:t>
            </a:r>
            <a:r>
              <a:t>BCHOHS                                        Homeless Studies</a:t>
            </a:r>
            <a:r>
              <a:rPr baseline="31999"/>
              <a:t>a   </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6D5D5"/>
        </a:solidFill>
        <a:effectLst/>
      </p:bgPr>
    </p:bg>
    <p:spTree>
      <p:nvGrpSpPr>
        <p:cNvPr id="1" name=""/>
        <p:cNvGrpSpPr/>
        <p:nvPr/>
      </p:nvGrpSpPr>
      <p:grpSpPr>
        <a:xfrm>
          <a:off x="0" y="0"/>
          <a:ext cx="0" cy="0"/>
          <a:chOff x="0" y="0"/>
          <a:chExt cx="0" cy="0"/>
        </a:xfrm>
      </p:grpSpPr>
      <p:sp>
        <p:nvSpPr>
          <p:cNvPr id="257" name="II. BC Health of the Homeless Survey Results"/>
          <p:cNvSpPr txBox="1">
            <a:spLocks noGrp="1"/>
          </p:cNvSpPr>
          <p:nvPr>
            <p:ph type="title"/>
          </p:nvPr>
        </p:nvSpPr>
        <p:spPr>
          <a:xfrm>
            <a:off x="457200" y="109537"/>
            <a:ext cx="8229600" cy="1143001"/>
          </a:xfrm>
          <a:prstGeom prst="rect">
            <a:avLst/>
          </a:prstGeom>
        </p:spPr>
        <p:txBody>
          <a:bodyPr/>
          <a:lstStyle>
            <a:lvl1pPr>
              <a:defRPr sz="3500" u="sng"/>
            </a:lvl1pPr>
          </a:lstStyle>
          <a:p>
            <a:r>
              <a:t>II. BC Health of the Homeless Survey Results</a:t>
            </a:r>
          </a:p>
        </p:txBody>
      </p:sp>
      <p:sp>
        <p:nvSpPr>
          <p:cNvPr id="25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a:t>
            </a:fld>
            <a:endParaRPr/>
          </a:p>
        </p:txBody>
      </p:sp>
      <p:graphicFrame>
        <p:nvGraphicFramePr>
          <p:cNvPr id="259" name="2D Column Chart"/>
          <p:cNvGraphicFramePr/>
          <p:nvPr/>
        </p:nvGraphicFramePr>
        <p:xfrm>
          <a:off x="490537" y="2004227"/>
          <a:ext cx="7726363" cy="4091773"/>
        </p:xfrm>
        <a:graphic>
          <a:graphicData uri="http://schemas.openxmlformats.org/drawingml/2006/chart">
            <c:chart xmlns:c="http://schemas.openxmlformats.org/drawingml/2006/chart" xmlns:r="http://schemas.openxmlformats.org/officeDocument/2006/relationships" r:id="rId2"/>
          </a:graphicData>
        </a:graphic>
      </p:graphicFrame>
      <p:sp>
        <p:nvSpPr>
          <p:cNvPr id="260" name="Figure 8: Prevalence of Child Welfare experience among homeless samples survey and participants by heritage (n=500)"/>
          <p:cNvSpPr/>
          <p:nvPr/>
        </p:nvSpPr>
        <p:spPr>
          <a:xfrm>
            <a:off x="1651000" y="1181100"/>
            <a:ext cx="7493000"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r>
              <a:rPr b="1"/>
              <a:t>Figure 8:</a:t>
            </a:r>
            <a:r>
              <a:t> Prevalence of Child Welfare experience among homeless samples survey and participants by heritage (n=500)</a:t>
            </a:r>
          </a:p>
        </p:txBody>
      </p:sp>
      <p:sp>
        <p:nvSpPr>
          <p:cNvPr id="261" name="20-39%"/>
          <p:cNvSpPr/>
          <p:nvPr/>
        </p:nvSpPr>
        <p:spPr>
          <a:xfrm>
            <a:off x="2044700" y="3987800"/>
            <a:ext cx="78575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spAutoFit/>
          </a:bodyPr>
          <a:lstStyle/>
          <a:p>
            <a:r>
              <a:t>20-39%</a:t>
            </a:r>
          </a:p>
        </p:txBody>
      </p:sp>
      <p:sp>
        <p:nvSpPr>
          <p:cNvPr id="262" name="46%"/>
          <p:cNvSpPr/>
          <p:nvPr/>
        </p:nvSpPr>
        <p:spPr>
          <a:xfrm>
            <a:off x="3632200" y="3670300"/>
            <a:ext cx="484039"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spAutoFit/>
          </a:bodyPr>
          <a:lstStyle/>
          <a:p>
            <a:r>
              <a:t>46%</a:t>
            </a:r>
          </a:p>
        </p:txBody>
      </p:sp>
      <p:sp>
        <p:nvSpPr>
          <p:cNvPr id="263" name="29%"/>
          <p:cNvSpPr/>
          <p:nvPr/>
        </p:nvSpPr>
        <p:spPr>
          <a:xfrm>
            <a:off x="5029200" y="4394200"/>
            <a:ext cx="484039"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spAutoFit/>
          </a:bodyPr>
          <a:lstStyle/>
          <a:p>
            <a:r>
              <a:t>29%</a:t>
            </a:r>
          </a:p>
        </p:txBody>
      </p:sp>
      <p:sp>
        <p:nvSpPr>
          <p:cNvPr id="264" name="70%"/>
          <p:cNvSpPr/>
          <p:nvPr/>
        </p:nvSpPr>
        <p:spPr>
          <a:xfrm>
            <a:off x="6286500" y="2933700"/>
            <a:ext cx="484039"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spAutoFit/>
          </a:bodyPr>
          <a:lstStyle/>
          <a:p>
            <a:r>
              <a:t>70%</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6D5D5"/>
        </a:solidFill>
        <a:effectLst/>
      </p:bgPr>
    </p:bg>
    <p:spTree>
      <p:nvGrpSpPr>
        <p:cNvPr id="1" name=""/>
        <p:cNvGrpSpPr/>
        <p:nvPr/>
      </p:nvGrpSpPr>
      <p:grpSpPr>
        <a:xfrm>
          <a:off x="0" y="0"/>
          <a:ext cx="0" cy="0"/>
          <a:chOff x="0" y="0"/>
          <a:chExt cx="0" cy="0"/>
        </a:xfrm>
      </p:grpSpPr>
      <p:sp>
        <p:nvSpPr>
          <p:cNvPr id="266" name="II. BC Health of the Homeless Survey Results"/>
          <p:cNvSpPr txBox="1">
            <a:spLocks noGrp="1"/>
          </p:cNvSpPr>
          <p:nvPr>
            <p:ph type="title"/>
          </p:nvPr>
        </p:nvSpPr>
        <p:spPr>
          <a:xfrm>
            <a:off x="457200" y="109537"/>
            <a:ext cx="8229600" cy="1143001"/>
          </a:xfrm>
          <a:prstGeom prst="rect">
            <a:avLst/>
          </a:prstGeom>
        </p:spPr>
        <p:txBody>
          <a:bodyPr/>
          <a:lstStyle>
            <a:lvl1pPr>
              <a:defRPr sz="3500" u="sng"/>
            </a:lvl1pPr>
          </a:lstStyle>
          <a:p>
            <a:r>
              <a:t>II. BC Health of the Homeless Survey Results</a:t>
            </a:r>
          </a:p>
        </p:txBody>
      </p:sp>
      <p:sp>
        <p:nvSpPr>
          <p:cNvPr id="26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a:p>
        </p:txBody>
      </p:sp>
      <p:sp>
        <p:nvSpPr>
          <p:cNvPr id="268" name="Summary of results - Depending on time I will share details…"/>
          <p:cNvSpPr/>
          <p:nvPr/>
        </p:nvSpPr>
        <p:spPr>
          <a:xfrm>
            <a:off x="1092200" y="1308100"/>
            <a:ext cx="7239000" cy="469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a:defRPr sz="2200" b="1" u="sng"/>
            </a:pPr>
            <a:r>
              <a:t>Summary of results </a:t>
            </a:r>
            <a:r>
              <a:rPr>
                <a:solidFill>
                  <a:schemeClr val="accent4">
                    <a:hueOff val="-1081314"/>
                    <a:satOff val="4338"/>
                    <a:lumOff val="-8931"/>
                  </a:schemeClr>
                </a:solidFill>
              </a:rPr>
              <a:t>- Depending on time I will share details</a:t>
            </a:r>
          </a:p>
          <a:p>
            <a:pPr>
              <a:defRPr sz="2200" b="1" u="sng"/>
            </a:pPr>
            <a:endParaRPr>
              <a:solidFill>
                <a:schemeClr val="accent4">
                  <a:hueOff val="-1081314"/>
                  <a:satOff val="4338"/>
                  <a:lumOff val="-8931"/>
                </a:schemeClr>
              </a:solidFill>
            </a:endParaRPr>
          </a:p>
          <a:p>
            <a:pPr>
              <a:buClrTx/>
              <a:buSzPct val="125000"/>
              <a:buChar char="•"/>
            </a:pPr>
            <a:r>
              <a:t> </a:t>
            </a:r>
            <a:r>
              <a:rPr sz="2200" b="1"/>
              <a:t>46%</a:t>
            </a:r>
            <a:r>
              <a:rPr sz="2200"/>
              <a:t> of all homeless British Columbians surveyed and </a:t>
            </a:r>
            <a:r>
              <a:rPr sz="2200" b="1"/>
              <a:t>70%</a:t>
            </a:r>
            <a:r>
              <a:rPr sz="2200"/>
              <a:t> of Aboriginal participants had been in the child welfare system</a:t>
            </a:r>
          </a:p>
          <a:p>
            <a:pPr>
              <a:buClrTx/>
              <a:buSzPct val="125000"/>
              <a:buChar char="•"/>
            </a:pPr>
            <a:endParaRPr sz="2200"/>
          </a:p>
          <a:p>
            <a:pPr>
              <a:buClrTx/>
              <a:buSzPct val="125000"/>
              <a:buChar char="•"/>
            </a:pPr>
            <a:r>
              <a:rPr sz="2200"/>
              <a:t> When compared to those who had not been in care, participants who reported a history of being in the child welfare system had a:</a:t>
            </a:r>
          </a:p>
          <a:p>
            <a:pPr>
              <a:buClrTx/>
            </a:pPr>
            <a:endParaRPr sz="2200"/>
          </a:p>
          <a:p>
            <a:pPr marL="457200" lvl="1" indent="0">
              <a:spcBef>
                <a:spcPts val="800"/>
              </a:spcBef>
              <a:buClrTx/>
              <a:buSzPct val="100000"/>
              <a:buFont typeface="Zapf Dingbats"/>
              <a:buChar char="✴"/>
            </a:pPr>
            <a:r>
              <a:rPr sz="2200"/>
              <a:t>         </a:t>
            </a:r>
            <a:r>
              <a:rPr sz="2000"/>
              <a:t>burden of mental disorder and substance use</a:t>
            </a:r>
          </a:p>
          <a:p>
            <a:pPr marL="457200" lvl="1" indent="0">
              <a:spcBef>
                <a:spcPts val="800"/>
              </a:spcBef>
              <a:buClrTx/>
              <a:buSzPct val="100000"/>
              <a:buFont typeface="Zapf Dingbats"/>
              <a:buChar char="✴"/>
            </a:pPr>
            <a:r>
              <a:rPr sz="2000"/>
              <a:t>         burden of physical conditions</a:t>
            </a:r>
          </a:p>
          <a:p>
            <a:pPr marL="457200" lvl="1" indent="0">
              <a:spcBef>
                <a:spcPts val="800"/>
              </a:spcBef>
              <a:buClrTx/>
              <a:buSzPct val="100000"/>
              <a:buFont typeface="Zapf Dingbats"/>
              <a:buChar char="✴"/>
            </a:pPr>
            <a:r>
              <a:rPr sz="2000"/>
              <a:t>         burden of childhood trauma and adult abuse</a:t>
            </a:r>
          </a:p>
        </p:txBody>
      </p:sp>
      <p:sp>
        <p:nvSpPr>
          <p:cNvPr id="269" name="Arrow"/>
          <p:cNvSpPr/>
          <p:nvPr/>
        </p:nvSpPr>
        <p:spPr>
          <a:xfrm rot="16200000">
            <a:off x="1917700" y="4406900"/>
            <a:ext cx="304800" cy="330201"/>
          </a:xfrm>
          <a:prstGeom prst="rightArrow">
            <a:avLst>
              <a:gd name="adj1" fmla="val 30769"/>
              <a:gd name="adj2" fmla="val 50833"/>
            </a:avLst>
          </a:prstGeom>
          <a:solidFill>
            <a:srgbClr val="FFFFFF"/>
          </a:solidFill>
          <a:ln w="25400">
            <a:solidFill>
              <a:srgbClr val="000000"/>
            </a:solidFill>
            <a:miter lim="400000"/>
          </a:ln>
        </p:spPr>
        <p:txBody>
          <a:bodyPr lIns="38100" tIns="38100" rIns="38100" bIns="38100"/>
          <a:lstStyle/>
          <a:p>
            <a:pPr algn="ctr" defTabSz="584200">
              <a:defRPr sz="4000">
                <a:solidFill>
                  <a:srgbClr val="FFFFFF"/>
                </a:solidFill>
                <a:effectLst>
                  <a:outerShdw blurRad="38100" dist="12700" dir="5400000" rotWithShape="0">
                    <a:srgbClr val="000000">
                      <a:alpha val="50000"/>
                    </a:srgbClr>
                  </a:outerShdw>
                </a:effectLst>
                <a:uFillTx/>
              </a:defRPr>
            </a:pPr>
            <a:endParaRPr/>
          </a:p>
        </p:txBody>
      </p:sp>
      <p:sp>
        <p:nvSpPr>
          <p:cNvPr id="270" name="Arrow"/>
          <p:cNvSpPr/>
          <p:nvPr/>
        </p:nvSpPr>
        <p:spPr>
          <a:xfrm rot="16200000">
            <a:off x="1917700" y="4787900"/>
            <a:ext cx="304800" cy="330200"/>
          </a:xfrm>
          <a:prstGeom prst="rightArrow">
            <a:avLst>
              <a:gd name="adj1" fmla="val 30769"/>
              <a:gd name="adj2" fmla="val 50833"/>
            </a:avLst>
          </a:prstGeom>
          <a:solidFill>
            <a:srgbClr val="FFFFFF"/>
          </a:solidFill>
          <a:ln w="25400">
            <a:solidFill>
              <a:srgbClr val="000000"/>
            </a:solidFill>
            <a:miter lim="400000"/>
          </a:ln>
        </p:spPr>
        <p:txBody>
          <a:bodyPr lIns="38100" tIns="38100" rIns="38100" bIns="38100"/>
          <a:lstStyle/>
          <a:p>
            <a:pPr algn="ctr" defTabSz="584200">
              <a:defRPr sz="4000">
                <a:solidFill>
                  <a:srgbClr val="FFFFFF"/>
                </a:solidFill>
                <a:effectLst>
                  <a:outerShdw blurRad="38100" dist="12700" dir="5400000" rotWithShape="0">
                    <a:srgbClr val="000000">
                      <a:alpha val="50000"/>
                    </a:srgbClr>
                  </a:outerShdw>
                </a:effectLst>
                <a:uFillTx/>
              </a:defRPr>
            </a:pPr>
            <a:endParaRPr/>
          </a:p>
        </p:txBody>
      </p:sp>
      <p:sp>
        <p:nvSpPr>
          <p:cNvPr id="271" name="Arrow"/>
          <p:cNvSpPr/>
          <p:nvPr/>
        </p:nvSpPr>
        <p:spPr>
          <a:xfrm rot="16200000">
            <a:off x="1917700" y="5168900"/>
            <a:ext cx="304800" cy="330200"/>
          </a:xfrm>
          <a:prstGeom prst="rightArrow">
            <a:avLst>
              <a:gd name="adj1" fmla="val 30769"/>
              <a:gd name="adj2" fmla="val 50833"/>
            </a:avLst>
          </a:prstGeom>
          <a:solidFill>
            <a:srgbClr val="FFFFFF"/>
          </a:solidFill>
          <a:ln w="25400">
            <a:solidFill>
              <a:srgbClr val="000000"/>
            </a:solidFill>
            <a:miter lim="400000"/>
          </a:ln>
        </p:spPr>
        <p:txBody>
          <a:bodyPr lIns="38100" tIns="38100" rIns="38100" bIns="38100"/>
          <a:lstStyle/>
          <a:p>
            <a:pPr algn="ctr" defTabSz="584200">
              <a:lnSpc>
                <a:spcPct val="40000"/>
              </a:lnSpc>
              <a:defRPr sz="4000">
                <a:solidFill>
                  <a:srgbClr val="FFFFFF"/>
                </a:solidFill>
                <a:effectLst>
                  <a:outerShdw blurRad="38100" dist="12700" dir="5400000" rotWithShape="0">
                    <a:srgbClr val="000000">
                      <a:alpha val="50000"/>
                    </a:srgbClr>
                  </a:outerShdw>
                </a:effectLst>
                <a:uFillTx/>
              </a:defRPr>
            </a:pPr>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6D5D5"/>
        </a:solidFill>
        <a:effectLst/>
      </p:bgPr>
    </p:bg>
    <p:spTree>
      <p:nvGrpSpPr>
        <p:cNvPr id="1" name=""/>
        <p:cNvGrpSpPr/>
        <p:nvPr/>
      </p:nvGrpSpPr>
      <p:grpSpPr>
        <a:xfrm>
          <a:off x="0" y="0"/>
          <a:ext cx="0" cy="0"/>
          <a:chOff x="0" y="0"/>
          <a:chExt cx="0" cy="0"/>
        </a:xfrm>
      </p:grpSpPr>
      <p:graphicFrame>
        <p:nvGraphicFramePr>
          <p:cNvPr id="273" name="Table"/>
          <p:cNvGraphicFramePr/>
          <p:nvPr/>
        </p:nvGraphicFramePr>
        <p:xfrm>
          <a:off x="974200" y="1763361"/>
          <a:ext cx="6991239" cy="4297678"/>
        </p:xfrm>
        <a:graphic>
          <a:graphicData uri="http://schemas.openxmlformats.org/drawingml/2006/table">
            <a:tbl>
              <a:tblPr firstRow="1" bandRow="1">
                <a:tableStyleId>{8F44A2F1-9E1F-4B54-A3A2-5F16C0AD49E2}</a:tableStyleId>
              </a:tblPr>
              <a:tblGrid>
                <a:gridCol w="3326866">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35573">
                  <a:extLst>
                    <a:ext uri="{9D8B030D-6E8A-4147-A177-3AD203B41FA5}">
                      <a16:colId xmlns:a16="http://schemas.microsoft.com/office/drawing/2014/main" val="20002"/>
                    </a:ext>
                  </a:extLst>
                </a:gridCol>
              </a:tblGrid>
              <a:tr h="613954">
                <a:tc>
                  <a:txBody>
                    <a:bodyPr/>
                    <a:lstStyle/>
                    <a:p>
                      <a:pPr algn="ctr">
                        <a:tabLst>
                          <a:tab pos="914400" algn="l"/>
                        </a:tabLst>
                        <a:defRPr sz="1800" b="0">
                          <a:solidFill>
                            <a:srgbClr val="000000"/>
                          </a:solidFill>
                          <a:uFillTx/>
                        </a:defRPr>
                      </a:pPr>
                      <a:r>
                        <a:rPr sz="2000" b="1">
                          <a:uFill>
                            <a:solidFill>
                              <a:srgbClr val="000000"/>
                            </a:solidFill>
                          </a:uFill>
                          <a:latin typeface="Times New Roman"/>
                          <a:ea typeface="Times New Roman"/>
                          <a:cs typeface="Times New Roman"/>
                          <a:sym typeface="Times New Roman"/>
                        </a:rPr>
                        <a:t>Variable</a:t>
                      </a:r>
                    </a:p>
                  </a:txBody>
                  <a:tcPr marL="0" marR="0" marT="0" marB="0" anchor="ctr" horzOverflow="overflow">
                    <a:lnL>
                      <a:solidFill>
                        <a:srgbClr val="D8E4F1"/>
                      </a:solidFill>
                    </a:lnL>
                    <a:lnR w="0">
                      <a:miter lim="400000"/>
                    </a:lnR>
                    <a:lnT>
                      <a:solidFill>
                        <a:srgbClr val="D8E4F1"/>
                      </a:solidFill>
                    </a:lnT>
                    <a:solidFill>
                      <a:srgbClr val="B0D2FF"/>
                    </a:solidFill>
                  </a:tcPr>
                </a:tc>
                <a:tc>
                  <a:txBody>
                    <a:bodyPr/>
                    <a:lstStyle/>
                    <a:p>
                      <a:pPr marR="3386" algn="ctr">
                        <a:tabLst>
                          <a:tab pos="914400" algn="l"/>
                        </a:tabLst>
                        <a:defRPr sz="1800" b="0">
                          <a:solidFill>
                            <a:srgbClr val="000000"/>
                          </a:solidFill>
                          <a:uFillTx/>
                        </a:defRPr>
                      </a:pPr>
                      <a:r>
                        <a:rPr sz="2000" b="1">
                          <a:uFill>
                            <a:solidFill>
                              <a:srgbClr val="000000"/>
                            </a:solidFill>
                          </a:uFill>
                          <a:latin typeface="Times New Roman"/>
                          <a:ea typeface="Times New Roman"/>
                          <a:cs typeface="Times New Roman"/>
                          <a:sym typeface="Times New Roman"/>
                        </a:rPr>
                        <a:t>Child 
Welfare</a:t>
                      </a:r>
                    </a:p>
                  </a:txBody>
                  <a:tcPr marL="0" marR="0" marT="0" marB="0" anchor="ctr" horzOverflow="overflow">
                    <a:lnL w="0">
                      <a:miter lim="400000"/>
                    </a:lnL>
                    <a:lnR w="0">
                      <a:miter lim="400000"/>
                    </a:lnR>
                    <a:lnT>
                      <a:solidFill>
                        <a:srgbClr val="D8E4F1"/>
                      </a:solidFill>
                    </a:lnT>
                    <a:solidFill>
                      <a:srgbClr val="B0D2FF"/>
                    </a:solidFill>
                  </a:tcPr>
                </a:tc>
                <a:tc>
                  <a:txBody>
                    <a:bodyPr/>
                    <a:lstStyle/>
                    <a:p>
                      <a:pPr marR="5398" algn="ctr">
                        <a:tabLst>
                          <a:tab pos="914400" algn="l"/>
                        </a:tabLst>
                        <a:defRPr sz="1800" b="0">
                          <a:solidFill>
                            <a:srgbClr val="000000"/>
                          </a:solidFill>
                          <a:uFillTx/>
                        </a:defRPr>
                      </a:pPr>
                      <a:r>
                        <a:rPr sz="2000" b="1">
                          <a:uFill>
                            <a:solidFill>
                              <a:srgbClr val="000000"/>
                            </a:solidFill>
                          </a:uFill>
                          <a:latin typeface="Times New Roman"/>
                          <a:ea typeface="Times New Roman"/>
                          <a:cs typeface="Times New Roman"/>
                          <a:sym typeface="Times New Roman"/>
                        </a:rPr>
                        <a:t>No Child
Welfare</a:t>
                      </a:r>
                    </a:p>
                  </a:txBody>
                  <a:tcPr marL="0" marR="0" marT="0" marB="0" anchor="ctr" horzOverflow="overflow">
                    <a:lnL w="0">
                      <a:miter lim="400000"/>
                    </a:lnL>
                    <a:lnR>
                      <a:solidFill>
                        <a:srgbClr val="D8E4F1"/>
                      </a:solidFill>
                    </a:lnR>
                    <a:lnT>
                      <a:solidFill>
                        <a:srgbClr val="D8E4F1"/>
                      </a:solidFill>
                    </a:lnT>
                    <a:solidFill>
                      <a:srgbClr val="B0D2FF"/>
                    </a:solidFill>
                  </a:tcPr>
                </a:tc>
                <a:extLst>
                  <a:ext uri="{0D108BD9-81ED-4DB2-BD59-A6C34878D82A}">
                    <a16:rowId xmlns:a16="http://schemas.microsoft.com/office/drawing/2014/main" val="10000"/>
                  </a:ext>
                </a:extLst>
              </a:tr>
              <a:tr h="613954">
                <a:tc>
                  <a:txBody>
                    <a:bodyPr/>
                    <a:lstStyle/>
                    <a:p>
                      <a:pPr marL="457200" marR="457200" indent="-457200" algn="l">
                        <a:tabLst>
                          <a:tab pos="914400" algn="l"/>
                        </a:tabLst>
                        <a:defRPr sz="1800">
                          <a:uFillTx/>
                        </a:defRPr>
                      </a:pPr>
                      <a:r>
                        <a:rPr sz="2000" b="1">
                          <a:uFill>
                            <a:solidFill>
                              <a:srgbClr val="000000"/>
                            </a:solidFill>
                          </a:uFill>
                          <a:latin typeface="Times New Roman"/>
                          <a:ea typeface="Times New Roman"/>
                          <a:cs typeface="Times New Roman"/>
                          <a:sym typeface="Times New Roman"/>
                        </a:rPr>
                        <a:t>Median age at baseline** </a:t>
                      </a:r>
                    </a:p>
                  </a:txBody>
                  <a:tcPr marL="63500" marR="63500" marT="63500" marB="63500" anchor="ctr" horzOverflow="overflow">
                    <a:lnL>
                      <a:solidFill>
                        <a:srgbClr val="D8E4F1"/>
                      </a:solidFill>
                    </a:lnL>
                    <a:lnR w="0">
                      <a:miter lim="400000"/>
                    </a:lnR>
                    <a:lnB w="0">
                      <a:miter lim="400000"/>
                    </a:lnB>
                  </a:tcPr>
                </a:tc>
                <a:tc>
                  <a:txBody>
                    <a:bodyPr/>
                    <a:lstStyle/>
                    <a:p>
                      <a:pPr algn="ctr">
                        <a:tabLst>
                          <a:tab pos="914400" algn="l"/>
                        </a:tabLst>
                        <a:defRPr sz="1800">
                          <a:uFillTx/>
                        </a:defRPr>
                      </a:pPr>
                      <a:r>
                        <a:rPr sz="2000" b="1">
                          <a:uFill>
                            <a:solidFill>
                              <a:srgbClr val="000000"/>
                            </a:solidFill>
                          </a:uFill>
                        </a:rPr>
                        <a:t>35 years</a:t>
                      </a:r>
                    </a:p>
                  </a:txBody>
                  <a:tcPr marL="0" marR="0" marT="0" marB="0" anchor="ctr" horzOverflow="overflow">
                    <a:lnL w="0">
                      <a:miter lim="400000"/>
                    </a:lnL>
                    <a:lnR w="0">
                      <a:miter lim="400000"/>
                    </a:lnR>
                    <a:lnB w="0">
                      <a:miter lim="400000"/>
                    </a:lnB>
                  </a:tcPr>
                </a:tc>
                <a:tc>
                  <a:txBody>
                    <a:bodyPr/>
                    <a:lstStyle/>
                    <a:p>
                      <a:pPr algn="ctr">
                        <a:tabLst>
                          <a:tab pos="914400" algn="l"/>
                        </a:tabLst>
                        <a:defRPr sz="1800">
                          <a:uFillTx/>
                        </a:defRPr>
                      </a:pPr>
                      <a:r>
                        <a:rPr sz="2000">
                          <a:uFill>
                            <a:solidFill>
                              <a:srgbClr val="000000"/>
                            </a:solidFill>
                          </a:uFill>
                        </a:rPr>
                        <a:t>41 years</a:t>
                      </a:r>
                    </a:p>
                  </a:txBody>
                  <a:tcPr marL="0" marR="0" marT="0" marB="0" anchor="ctr" horzOverflow="overflow">
                    <a:lnL w="0">
                      <a:miter lim="400000"/>
                    </a:lnL>
                    <a:lnR>
                      <a:solidFill>
                        <a:srgbClr val="D8E4F1"/>
                      </a:solidFill>
                    </a:lnR>
                    <a:lnB w="0">
                      <a:miter lim="400000"/>
                    </a:lnB>
                  </a:tcPr>
                </a:tc>
                <a:extLst>
                  <a:ext uri="{0D108BD9-81ED-4DB2-BD59-A6C34878D82A}">
                    <a16:rowId xmlns:a16="http://schemas.microsoft.com/office/drawing/2014/main" val="10001"/>
                  </a:ext>
                </a:extLst>
              </a:tr>
              <a:tr h="564729">
                <a:tc>
                  <a:txBody>
                    <a:bodyPr/>
                    <a:lstStyle/>
                    <a:p>
                      <a:pPr marL="457200" marR="457200" indent="-457200" algn="l">
                        <a:tabLst>
                          <a:tab pos="914400" algn="l"/>
                        </a:tabLst>
                        <a:defRPr sz="1800">
                          <a:uFillTx/>
                        </a:defRPr>
                      </a:pPr>
                      <a:r>
                        <a:rPr sz="2000" b="1">
                          <a:uFill>
                            <a:solidFill>
                              <a:srgbClr val="000000"/>
                            </a:solidFill>
                          </a:uFill>
                          <a:latin typeface="Times New Roman"/>
                          <a:ea typeface="Times New Roman"/>
                          <a:cs typeface="Times New Roman"/>
                          <a:sym typeface="Times New Roman"/>
                        </a:rPr>
                        <a:t>Aboriginal** </a:t>
                      </a:r>
                    </a:p>
                  </a:txBody>
                  <a:tcPr marL="63500" marR="63500" marT="63500" marB="63500" anchor="ctr" horzOverflow="overflow">
                    <a:lnL>
                      <a:solidFill>
                        <a:srgbClr val="D8E4F1"/>
                      </a:solidFill>
                    </a:lnL>
                    <a:lnR w="0">
                      <a:miter lim="400000"/>
                    </a:lnR>
                    <a:lnT w="0">
                      <a:miter lim="400000"/>
                    </a:lnT>
                    <a:lnB w="0">
                      <a:miter lim="400000"/>
                    </a:lnB>
                  </a:tcPr>
                </a:tc>
                <a:tc>
                  <a:txBody>
                    <a:bodyPr/>
                    <a:lstStyle/>
                    <a:p>
                      <a:pPr marR="457200" algn="ctr">
                        <a:tabLst>
                          <a:tab pos="914400" algn="l"/>
                        </a:tabLst>
                        <a:defRPr sz="1800">
                          <a:uFillTx/>
                        </a:defRPr>
                      </a:pPr>
                      <a:r>
                        <a:rPr sz="2000" b="1">
                          <a:uFill>
                            <a:solidFill>
                              <a:srgbClr val="000000"/>
                            </a:solidFill>
                          </a:uFill>
                          <a:latin typeface="Times New Roman"/>
                          <a:ea typeface="Times New Roman"/>
                          <a:cs typeface="Times New Roman"/>
                          <a:sym typeface="Times New Roman"/>
                        </a:rPr>
                        <a:t>61.4%</a:t>
                      </a:r>
                    </a:p>
                  </a:txBody>
                  <a:tcPr marL="0" marR="0" marT="0" marB="0" anchor="ctr" horzOverflow="overflow">
                    <a:lnL w="0">
                      <a:miter lim="400000"/>
                    </a:lnL>
                    <a:lnR w="0">
                      <a:miter lim="400000"/>
                    </a:lnR>
                    <a:lnT w="0">
                      <a:miter lim="400000"/>
                    </a:lnT>
                    <a:lnB w="0">
                      <a:miter lim="400000"/>
                    </a:lnB>
                  </a:tcPr>
                </a:tc>
                <a:tc>
                  <a:txBody>
                    <a:bodyPr/>
                    <a:lstStyle/>
                    <a:p>
                      <a:pPr marR="457200" algn="ctr">
                        <a:tabLst>
                          <a:tab pos="914400" algn="l"/>
                        </a:tabLst>
                        <a:defRPr sz="1800">
                          <a:uFillTx/>
                        </a:defRPr>
                      </a:pPr>
                      <a:r>
                        <a:rPr sz="2000">
                          <a:uFill>
                            <a:solidFill>
                              <a:srgbClr val="000000"/>
                            </a:solidFill>
                          </a:uFill>
                          <a:latin typeface="Times New Roman"/>
                          <a:ea typeface="Times New Roman"/>
                          <a:cs typeface="Times New Roman"/>
                          <a:sym typeface="Times New Roman"/>
                        </a:rPr>
                        <a:t>21.7%</a:t>
                      </a:r>
                    </a:p>
                  </a:txBody>
                  <a:tcPr marL="0" marR="0" marT="0" marB="0" anchor="ctr" horzOverflow="overflow">
                    <a:lnL w="0">
                      <a:miter lim="400000"/>
                    </a:lnL>
                    <a:lnR>
                      <a:solidFill>
                        <a:srgbClr val="D8E4F1"/>
                      </a:solidFill>
                    </a:lnR>
                    <a:lnT w="0">
                      <a:miter lim="400000"/>
                    </a:lnT>
                    <a:lnB w="0">
                      <a:miter lim="400000"/>
                    </a:lnB>
                  </a:tcPr>
                </a:tc>
                <a:extLst>
                  <a:ext uri="{0D108BD9-81ED-4DB2-BD59-A6C34878D82A}">
                    <a16:rowId xmlns:a16="http://schemas.microsoft.com/office/drawing/2014/main" val="10002"/>
                  </a:ext>
                </a:extLst>
              </a:tr>
              <a:tr h="663179">
                <a:tc>
                  <a:txBody>
                    <a:bodyPr/>
                    <a:lstStyle/>
                    <a:p>
                      <a:pPr marL="457200" marR="457200" indent="-457200" algn="l">
                        <a:tabLst>
                          <a:tab pos="914400" algn="l"/>
                        </a:tabLst>
                        <a:defRPr sz="1800">
                          <a:uFillTx/>
                        </a:defRPr>
                      </a:pPr>
                      <a:r>
                        <a:rPr sz="2000" b="1">
                          <a:uFill>
                            <a:solidFill>
                              <a:srgbClr val="000000"/>
                            </a:solidFill>
                          </a:uFill>
                          <a:latin typeface="Times New Roman"/>
                          <a:ea typeface="Times New Roman"/>
                          <a:cs typeface="Times New Roman"/>
                          <a:sym typeface="Times New Roman"/>
                        </a:rPr>
                        <a:t>Female gender*</a:t>
                      </a:r>
                    </a:p>
                  </a:txBody>
                  <a:tcPr marL="63500" marR="63500" marT="63500" marB="63500" anchor="ctr" horzOverflow="overflow">
                    <a:lnL>
                      <a:solidFill>
                        <a:srgbClr val="D8E4F1"/>
                      </a:solidFill>
                    </a:lnL>
                    <a:lnR w="0">
                      <a:miter lim="400000"/>
                    </a:lnR>
                    <a:lnT w="0">
                      <a:miter lim="400000"/>
                    </a:lnT>
                    <a:lnB w="0">
                      <a:miter lim="400000"/>
                    </a:lnB>
                  </a:tcPr>
                </a:tc>
                <a:tc>
                  <a:txBody>
                    <a:bodyPr/>
                    <a:lstStyle/>
                    <a:p>
                      <a:pPr marR="457200" algn="ctr">
                        <a:tabLst>
                          <a:tab pos="914400" algn="l"/>
                        </a:tabLst>
                        <a:defRPr sz="1800">
                          <a:uFillTx/>
                        </a:defRPr>
                      </a:pPr>
                      <a:r>
                        <a:rPr sz="2000" b="1">
                          <a:uFill>
                            <a:solidFill>
                              <a:srgbClr val="000000"/>
                            </a:solidFill>
                          </a:uFill>
                          <a:latin typeface="Times New Roman"/>
                          <a:ea typeface="Times New Roman"/>
                          <a:cs typeface="Times New Roman"/>
                          <a:sym typeface="Times New Roman"/>
                        </a:rPr>
                        <a:t>46.5%</a:t>
                      </a:r>
                    </a:p>
                  </a:txBody>
                  <a:tcPr marL="0" marR="0" marT="0" marB="0" anchor="ctr" horzOverflow="overflow">
                    <a:lnL w="0">
                      <a:miter lim="400000"/>
                    </a:lnL>
                    <a:lnR w="0">
                      <a:miter lim="400000"/>
                    </a:lnR>
                    <a:lnT w="0">
                      <a:miter lim="400000"/>
                    </a:lnT>
                    <a:lnB w="0">
                      <a:miter lim="400000"/>
                    </a:lnB>
                  </a:tcPr>
                </a:tc>
                <a:tc>
                  <a:txBody>
                    <a:bodyPr/>
                    <a:lstStyle/>
                    <a:p>
                      <a:pPr marR="457200" algn="ctr">
                        <a:tabLst>
                          <a:tab pos="914400" algn="l"/>
                        </a:tabLst>
                        <a:defRPr sz="1800">
                          <a:uFillTx/>
                        </a:defRPr>
                      </a:pPr>
                      <a:r>
                        <a:rPr sz="2000">
                          <a:uFill>
                            <a:solidFill>
                              <a:srgbClr val="000000"/>
                            </a:solidFill>
                          </a:uFill>
                          <a:latin typeface="Times New Roman"/>
                          <a:ea typeface="Times New Roman"/>
                          <a:cs typeface="Times New Roman"/>
                          <a:sym typeface="Times New Roman"/>
                        </a:rPr>
                        <a:t>33.1%</a:t>
                      </a:r>
                    </a:p>
                  </a:txBody>
                  <a:tcPr marL="0" marR="0" marT="0" marB="0" anchor="ctr" horzOverflow="overflow">
                    <a:lnL w="0">
                      <a:miter lim="400000"/>
                    </a:lnL>
                    <a:lnR>
                      <a:solidFill>
                        <a:srgbClr val="D8E4F1"/>
                      </a:solidFill>
                    </a:lnR>
                    <a:lnT w="0">
                      <a:miter lim="400000"/>
                    </a:lnT>
                    <a:lnB w="0">
                      <a:miter lim="400000"/>
                    </a:lnB>
                  </a:tcPr>
                </a:tc>
                <a:extLst>
                  <a:ext uri="{0D108BD9-81ED-4DB2-BD59-A6C34878D82A}">
                    <a16:rowId xmlns:a16="http://schemas.microsoft.com/office/drawing/2014/main" val="10003"/>
                  </a:ext>
                </a:extLst>
              </a:tr>
              <a:tr h="613954">
                <a:tc>
                  <a:txBody>
                    <a:bodyPr/>
                    <a:lstStyle/>
                    <a:p>
                      <a:pPr marR="457200" algn="l">
                        <a:tabLst>
                          <a:tab pos="914400" algn="l"/>
                        </a:tabLst>
                        <a:defRPr sz="1800">
                          <a:uFillTx/>
                        </a:defRPr>
                      </a:pPr>
                      <a:r>
                        <a:rPr sz="2000" b="1">
                          <a:uFill>
                            <a:solidFill>
                              <a:srgbClr val="000000"/>
                            </a:solidFill>
                          </a:uFill>
                          <a:latin typeface="Times New Roman"/>
                          <a:ea typeface="Times New Roman"/>
                          <a:cs typeface="Times New Roman"/>
                          <a:sym typeface="Times New Roman"/>
                        </a:rPr>
                        <a:t>No High School Dip.**</a:t>
                      </a:r>
                    </a:p>
                  </a:txBody>
                  <a:tcPr marL="63500" marR="63500" marT="63500" marB="63500" anchor="ctr" horzOverflow="overflow">
                    <a:lnL>
                      <a:solidFill>
                        <a:srgbClr val="D8E4F1"/>
                      </a:solidFill>
                    </a:lnL>
                    <a:lnR w="0">
                      <a:miter lim="400000"/>
                    </a:lnR>
                    <a:lnT w="0">
                      <a:miter lim="400000"/>
                    </a:lnT>
                    <a:lnB w="0">
                      <a:miter lim="400000"/>
                    </a:lnB>
                  </a:tcPr>
                </a:tc>
                <a:tc>
                  <a:txBody>
                    <a:bodyPr/>
                    <a:lstStyle/>
                    <a:p>
                      <a:pPr marR="457200" algn="ctr">
                        <a:tabLst>
                          <a:tab pos="914400" algn="l"/>
                        </a:tabLst>
                        <a:defRPr sz="1800">
                          <a:uFillTx/>
                        </a:defRPr>
                      </a:pPr>
                      <a:r>
                        <a:rPr sz="2000" b="1">
                          <a:uFill>
                            <a:solidFill>
                              <a:srgbClr val="000000"/>
                            </a:solidFill>
                          </a:uFill>
                          <a:latin typeface="Times New Roman"/>
                          <a:ea typeface="Times New Roman"/>
                          <a:cs typeface="Times New Roman"/>
                          <a:sym typeface="Times New Roman"/>
                        </a:rPr>
                        <a:t>71.9%</a:t>
                      </a:r>
                    </a:p>
                  </a:txBody>
                  <a:tcPr marL="0" marR="0" marT="0" marB="0" anchor="ctr" horzOverflow="overflow">
                    <a:lnL w="0">
                      <a:miter lim="400000"/>
                    </a:lnL>
                    <a:lnR w="0">
                      <a:miter lim="400000"/>
                    </a:lnR>
                    <a:lnT w="0">
                      <a:miter lim="400000"/>
                    </a:lnT>
                    <a:lnB w="0">
                      <a:miter lim="400000"/>
                    </a:lnB>
                  </a:tcPr>
                </a:tc>
                <a:tc>
                  <a:txBody>
                    <a:bodyPr/>
                    <a:lstStyle/>
                    <a:p>
                      <a:pPr marR="457200" algn="ctr">
                        <a:tabLst>
                          <a:tab pos="914400" algn="l"/>
                        </a:tabLst>
                        <a:defRPr sz="1800">
                          <a:uFillTx/>
                        </a:defRPr>
                      </a:pPr>
                      <a:r>
                        <a:rPr sz="2000">
                          <a:uFill>
                            <a:solidFill>
                              <a:srgbClr val="000000"/>
                            </a:solidFill>
                          </a:uFill>
                          <a:latin typeface="Times New Roman"/>
                          <a:ea typeface="Times New Roman"/>
                          <a:cs typeface="Times New Roman"/>
                          <a:sym typeface="Times New Roman"/>
                        </a:rPr>
                        <a:t>56.6%</a:t>
                      </a:r>
                    </a:p>
                  </a:txBody>
                  <a:tcPr marL="0" marR="0" marT="0" marB="0" anchor="ctr" horzOverflow="overflow">
                    <a:lnL w="0">
                      <a:miter lim="400000"/>
                    </a:lnL>
                    <a:lnR>
                      <a:solidFill>
                        <a:srgbClr val="D8E4F1"/>
                      </a:solidFill>
                    </a:lnR>
                    <a:lnT w="0">
                      <a:miter lim="400000"/>
                    </a:lnT>
                    <a:lnB w="0">
                      <a:miter lim="400000"/>
                    </a:lnB>
                  </a:tcPr>
                </a:tc>
                <a:extLst>
                  <a:ext uri="{0D108BD9-81ED-4DB2-BD59-A6C34878D82A}">
                    <a16:rowId xmlns:a16="http://schemas.microsoft.com/office/drawing/2014/main" val="10004"/>
                  </a:ext>
                </a:extLst>
              </a:tr>
              <a:tr h="613954">
                <a:tc>
                  <a:txBody>
                    <a:bodyPr/>
                    <a:lstStyle/>
                    <a:p>
                      <a:pPr marR="457200" algn="l">
                        <a:tabLst>
                          <a:tab pos="914400" algn="l"/>
                        </a:tabLst>
                        <a:defRPr sz="1800">
                          <a:uFillTx/>
                        </a:defRPr>
                      </a:pPr>
                      <a:r>
                        <a:rPr sz="2000" b="1">
                          <a:uFill>
                            <a:solidFill>
                              <a:srgbClr val="000000"/>
                            </a:solidFill>
                          </a:uFill>
                          <a:latin typeface="Times New Roman"/>
                          <a:ea typeface="Times New Roman"/>
                          <a:cs typeface="Times New Roman"/>
                          <a:sym typeface="Times New Roman"/>
                        </a:rPr>
                        <a:t>Ever Incarcerated**</a:t>
                      </a:r>
                    </a:p>
                  </a:txBody>
                  <a:tcPr marL="63500" marR="63500" marT="63500" marB="63500" anchor="ctr" horzOverflow="overflow">
                    <a:lnL>
                      <a:solidFill>
                        <a:srgbClr val="D8E4F1"/>
                      </a:solidFill>
                    </a:lnL>
                    <a:lnR w="0">
                      <a:miter lim="400000"/>
                    </a:lnR>
                    <a:lnT w="0">
                      <a:miter lim="400000"/>
                    </a:lnT>
                    <a:lnB w="0">
                      <a:miter lim="400000"/>
                    </a:lnB>
                  </a:tcPr>
                </a:tc>
                <a:tc>
                  <a:txBody>
                    <a:bodyPr/>
                    <a:lstStyle/>
                    <a:p>
                      <a:pPr marR="457200" algn="ctr">
                        <a:tabLst>
                          <a:tab pos="914400" algn="l"/>
                        </a:tabLst>
                        <a:defRPr sz="1800">
                          <a:uFillTx/>
                        </a:defRPr>
                      </a:pPr>
                      <a:r>
                        <a:rPr sz="2000" b="1">
                          <a:uFill>
                            <a:solidFill>
                              <a:srgbClr val="000000"/>
                            </a:solidFill>
                          </a:uFill>
                          <a:latin typeface="Times New Roman"/>
                          <a:ea typeface="Times New Roman"/>
                          <a:cs typeface="Times New Roman"/>
                          <a:sym typeface="Times New Roman"/>
                        </a:rPr>
                        <a:t>76.8%</a:t>
                      </a:r>
                    </a:p>
                  </a:txBody>
                  <a:tcPr marL="0" marR="0" marT="0" marB="0" anchor="ctr" horzOverflow="overflow">
                    <a:lnL w="0">
                      <a:miter lim="400000"/>
                    </a:lnL>
                    <a:lnR w="0">
                      <a:miter lim="400000"/>
                    </a:lnR>
                    <a:lnT w="0">
                      <a:miter lim="400000"/>
                    </a:lnT>
                    <a:lnB w="0">
                      <a:miter lim="400000"/>
                    </a:lnB>
                  </a:tcPr>
                </a:tc>
                <a:tc>
                  <a:txBody>
                    <a:bodyPr/>
                    <a:lstStyle/>
                    <a:p>
                      <a:pPr marR="457200" algn="ctr">
                        <a:tabLst>
                          <a:tab pos="914400" algn="l"/>
                        </a:tabLst>
                        <a:defRPr sz="1800">
                          <a:uFillTx/>
                        </a:defRPr>
                      </a:pPr>
                      <a:r>
                        <a:rPr sz="2000">
                          <a:uFill>
                            <a:solidFill>
                              <a:srgbClr val="000000"/>
                            </a:solidFill>
                          </a:uFill>
                          <a:latin typeface="Times New Roman"/>
                          <a:ea typeface="Times New Roman"/>
                          <a:cs typeface="Times New Roman"/>
                          <a:sym typeface="Times New Roman"/>
                        </a:rPr>
                        <a:t>56.3%</a:t>
                      </a:r>
                    </a:p>
                  </a:txBody>
                  <a:tcPr marL="0" marR="0" marT="0" marB="0" anchor="ctr" horzOverflow="overflow">
                    <a:lnL w="0">
                      <a:miter lim="400000"/>
                    </a:lnL>
                    <a:lnR>
                      <a:solidFill>
                        <a:srgbClr val="D8E4F1"/>
                      </a:solidFill>
                    </a:lnR>
                    <a:lnT w="0">
                      <a:miter lim="400000"/>
                    </a:lnT>
                    <a:lnB w="0">
                      <a:miter lim="400000"/>
                    </a:lnB>
                  </a:tcPr>
                </a:tc>
                <a:extLst>
                  <a:ext uri="{0D108BD9-81ED-4DB2-BD59-A6C34878D82A}">
                    <a16:rowId xmlns:a16="http://schemas.microsoft.com/office/drawing/2014/main" val="10005"/>
                  </a:ext>
                </a:extLst>
              </a:tr>
              <a:tr h="613954">
                <a:tc>
                  <a:txBody>
                    <a:bodyPr/>
                    <a:lstStyle/>
                    <a:p>
                      <a:pPr marR="457200" algn="l">
                        <a:tabLst>
                          <a:tab pos="914400" algn="l"/>
                        </a:tabLst>
                        <a:defRPr sz="1800">
                          <a:uFillTx/>
                        </a:defRPr>
                      </a:pPr>
                      <a:r>
                        <a:rPr sz="2000" b="1">
                          <a:uFill>
                            <a:solidFill>
                              <a:srgbClr val="000000"/>
                            </a:solidFill>
                          </a:uFill>
                          <a:latin typeface="Times New Roman"/>
                          <a:ea typeface="Times New Roman"/>
                          <a:cs typeface="Times New Roman"/>
                          <a:sym typeface="Times New Roman"/>
                        </a:rPr>
                        <a:t>Parent in child welfare**</a:t>
                      </a:r>
                    </a:p>
                  </a:txBody>
                  <a:tcPr marL="63500" marR="63500" marT="63500" marB="63500" anchor="ctr" horzOverflow="overflow">
                    <a:lnL>
                      <a:solidFill>
                        <a:srgbClr val="D8E4F1"/>
                      </a:solidFill>
                    </a:lnL>
                    <a:lnR w="0">
                      <a:miter lim="400000"/>
                    </a:lnR>
                    <a:lnT w="0">
                      <a:miter lim="400000"/>
                    </a:lnT>
                    <a:lnB>
                      <a:solidFill>
                        <a:srgbClr val="0042AA"/>
                      </a:solidFill>
                    </a:lnB>
                  </a:tcPr>
                </a:tc>
                <a:tc>
                  <a:txBody>
                    <a:bodyPr/>
                    <a:lstStyle/>
                    <a:p>
                      <a:pPr marR="457200" algn="ctr">
                        <a:tabLst>
                          <a:tab pos="914400" algn="l"/>
                        </a:tabLst>
                        <a:defRPr sz="1800">
                          <a:uFillTx/>
                        </a:defRPr>
                      </a:pPr>
                      <a:r>
                        <a:rPr sz="2000" b="1">
                          <a:uFill>
                            <a:solidFill>
                              <a:srgbClr val="000000"/>
                            </a:solidFill>
                          </a:uFill>
                          <a:latin typeface="Times New Roman"/>
                          <a:ea typeface="Times New Roman"/>
                          <a:cs typeface="Times New Roman"/>
                          <a:sym typeface="Times New Roman"/>
                        </a:rPr>
                        <a:t>16.2%</a:t>
                      </a:r>
                    </a:p>
                  </a:txBody>
                  <a:tcPr marL="0" marR="0" marT="0" marB="0" anchor="ctr" horzOverflow="overflow">
                    <a:lnL w="0">
                      <a:miter lim="400000"/>
                    </a:lnL>
                    <a:lnR w="0">
                      <a:miter lim="400000"/>
                    </a:lnR>
                    <a:lnT w="0">
                      <a:miter lim="400000"/>
                    </a:lnT>
                    <a:lnB>
                      <a:solidFill>
                        <a:srgbClr val="D8E4F1"/>
                      </a:solidFill>
                    </a:lnB>
                  </a:tcPr>
                </a:tc>
                <a:tc>
                  <a:txBody>
                    <a:bodyPr/>
                    <a:lstStyle/>
                    <a:p>
                      <a:pPr marR="457200" algn="ctr">
                        <a:tabLst>
                          <a:tab pos="914400" algn="l"/>
                        </a:tabLst>
                        <a:defRPr sz="1800">
                          <a:uFillTx/>
                        </a:defRPr>
                      </a:pPr>
                      <a:r>
                        <a:rPr sz="2000">
                          <a:uFill>
                            <a:solidFill>
                              <a:srgbClr val="000000"/>
                            </a:solidFill>
                          </a:uFill>
                          <a:latin typeface="Times New Roman"/>
                          <a:ea typeface="Times New Roman"/>
                          <a:cs typeface="Times New Roman"/>
                          <a:sym typeface="Times New Roman"/>
                        </a:rPr>
                        <a:t>7%</a:t>
                      </a:r>
                    </a:p>
                  </a:txBody>
                  <a:tcPr marL="0" marR="0" marT="0" marB="0" anchor="ctr" horzOverflow="overflow">
                    <a:lnL w="0">
                      <a:miter lim="400000"/>
                    </a:lnL>
                    <a:lnR>
                      <a:solidFill>
                        <a:srgbClr val="D8E4F1"/>
                      </a:solidFill>
                    </a:lnR>
                    <a:lnT w="0">
                      <a:miter lim="400000"/>
                    </a:lnT>
                    <a:lnB>
                      <a:solidFill>
                        <a:srgbClr val="D8E4F1"/>
                      </a:solidFill>
                    </a:lnB>
                  </a:tcPr>
                </a:tc>
                <a:extLst>
                  <a:ext uri="{0D108BD9-81ED-4DB2-BD59-A6C34878D82A}">
                    <a16:rowId xmlns:a16="http://schemas.microsoft.com/office/drawing/2014/main" val="10006"/>
                  </a:ext>
                </a:extLst>
              </a:tr>
            </a:tbl>
          </a:graphicData>
        </a:graphic>
      </p:graphicFrame>
      <p:sp>
        <p:nvSpPr>
          <p:cNvPr id="274" name="Table 1: Demographic comparison between participants who had been in the child welfare system (n=228) and those who had not (n=272)"/>
          <p:cNvSpPr/>
          <p:nvPr/>
        </p:nvSpPr>
        <p:spPr>
          <a:xfrm>
            <a:off x="961656" y="1100138"/>
            <a:ext cx="6997701" cy="66040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lstStyle/>
          <a:p>
            <a:pPr marL="47256" indent="-47256">
              <a:lnSpc>
                <a:spcPct val="80000"/>
              </a:lnSpc>
              <a:spcBef>
                <a:spcPts val="500"/>
              </a:spcBef>
              <a:buClrTx/>
            </a:pPr>
            <a:r>
              <a:rPr b="1"/>
              <a:t>Table 1:</a:t>
            </a:r>
            <a:r>
              <a:t> Demographic comparison between participants who had been in the child welfare system (n=228) and those who had not (n=272)</a:t>
            </a:r>
          </a:p>
        </p:txBody>
      </p:sp>
      <p:sp>
        <p:nvSpPr>
          <p:cNvPr id="27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a:p>
        </p:txBody>
      </p:sp>
      <p:sp>
        <p:nvSpPr>
          <p:cNvPr id="276" name="*p&lt;0.05; ** P&lt;0.001"/>
          <p:cNvSpPr/>
          <p:nvPr/>
        </p:nvSpPr>
        <p:spPr>
          <a:xfrm>
            <a:off x="1003300" y="6146800"/>
            <a:ext cx="1565474" cy="292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spAutoFit/>
          </a:bodyPr>
          <a:lstStyle>
            <a:lvl1pPr>
              <a:defRPr sz="1400"/>
            </a:lvl1pPr>
          </a:lstStyle>
          <a:p>
            <a:r>
              <a:t>*p&lt;0.05; ** P&lt;0.001</a:t>
            </a:r>
          </a:p>
        </p:txBody>
      </p:sp>
      <p:sp>
        <p:nvSpPr>
          <p:cNvPr id="277" name="II. BC Health of the Homeless Survey Results"/>
          <p:cNvSpPr/>
          <p:nvPr/>
        </p:nvSpPr>
        <p:spPr>
          <a:xfrm>
            <a:off x="457200" y="96837"/>
            <a:ext cx="8229600" cy="114300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lvl1pPr algn="ctr">
              <a:buClrTx/>
              <a:defRPr sz="3500" u="sng"/>
            </a:lvl1pPr>
          </a:lstStyle>
          <a:p>
            <a:r>
              <a:t>II. BC Health of the Homeless Survey Results</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6D5D5"/>
        </a:solidFill>
        <a:effectLst/>
      </p:bgPr>
    </p:bg>
    <p:spTree>
      <p:nvGrpSpPr>
        <p:cNvPr id="1" name=""/>
        <p:cNvGrpSpPr/>
        <p:nvPr/>
      </p:nvGrpSpPr>
      <p:grpSpPr>
        <a:xfrm>
          <a:off x="0" y="0"/>
          <a:ext cx="0" cy="0"/>
          <a:chOff x="0" y="0"/>
          <a:chExt cx="0" cy="0"/>
        </a:xfrm>
      </p:grpSpPr>
      <p:graphicFrame>
        <p:nvGraphicFramePr>
          <p:cNvPr id="279" name="Table"/>
          <p:cNvGraphicFramePr/>
          <p:nvPr/>
        </p:nvGraphicFramePr>
        <p:xfrm>
          <a:off x="936100" y="1273459"/>
          <a:ext cx="6991238" cy="4469453"/>
        </p:xfrm>
        <a:graphic>
          <a:graphicData uri="http://schemas.openxmlformats.org/drawingml/2006/table">
            <a:tbl>
              <a:tblPr firstRow="1" bandRow="1">
                <a:tableStyleId>{8F44A2F1-9E1F-4B54-A3A2-5F16C0AD49E2}</a:tableStyleId>
              </a:tblPr>
              <a:tblGrid>
                <a:gridCol w="3779833">
                  <a:extLst>
                    <a:ext uri="{9D8B030D-6E8A-4147-A177-3AD203B41FA5}">
                      <a16:colId xmlns:a16="http://schemas.microsoft.com/office/drawing/2014/main" val="20000"/>
                    </a:ext>
                  </a:extLst>
                </a:gridCol>
                <a:gridCol w="1425985">
                  <a:extLst>
                    <a:ext uri="{9D8B030D-6E8A-4147-A177-3AD203B41FA5}">
                      <a16:colId xmlns:a16="http://schemas.microsoft.com/office/drawing/2014/main" val="20001"/>
                    </a:ext>
                  </a:extLst>
                </a:gridCol>
                <a:gridCol w="1785420">
                  <a:extLst>
                    <a:ext uri="{9D8B030D-6E8A-4147-A177-3AD203B41FA5}">
                      <a16:colId xmlns:a16="http://schemas.microsoft.com/office/drawing/2014/main" val="20002"/>
                    </a:ext>
                  </a:extLst>
                </a:gridCol>
              </a:tblGrid>
              <a:tr h="648325">
                <a:tc>
                  <a:txBody>
                    <a:bodyPr/>
                    <a:lstStyle/>
                    <a:p>
                      <a:pPr algn="ctr">
                        <a:tabLst>
                          <a:tab pos="914400" algn="l"/>
                        </a:tabLst>
                        <a:defRPr sz="2000">
                          <a:solidFill>
                            <a:srgbClr val="000000"/>
                          </a:solidFill>
                          <a:uFill>
                            <a:solidFill>
                              <a:srgbClr val="FFFFFF"/>
                            </a:solidFill>
                          </a:uFill>
                          <a:latin typeface="Times New Roman"/>
                          <a:ea typeface="Times New Roman"/>
                          <a:cs typeface="Times New Roman"/>
                          <a:sym typeface="Times New Roman"/>
                        </a:defRPr>
                      </a:pPr>
                      <a:r>
                        <a:rPr>
                          <a:uFill>
                            <a:solidFill>
                              <a:srgbClr val="275D90"/>
                            </a:solidFill>
                          </a:uFill>
                        </a:rPr>
                        <a:t>Mental Disorder</a:t>
                      </a:r>
                    </a:p>
                  </a:txBody>
                  <a:tcPr marL="38100" marR="38100" marT="38100" marB="38100" anchor="ctr" horzOverflow="overflow">
                    <a:lnL>
                      <a:solidFill>
                        <a:srgbClr val="FFFFFF"/>
                      </a:solidFill>
                    </a:lnL>
                    <a:lnR w="0">
                      <a:miter lim="400000"/>
                    </a:lnR>
                    <a:lnT>
                      <a:solidFill>
                        <a:srgbClr val="FFFFFF"/>
                      </a:solidFill>
                    </a:lnT>
                    <a:solidFill>
                      <a:srgbClr val="B0D2FF"/>
                    </a:solidFill>
                  </a:tcPr>
                </a:tc>
                <a:tc>
                  <a:txBody>
                    <a:bodyPr/>
                    <a:lstStyle/>
                    <a:p>
                      <a:pPr marR="3386" algn="ctr">
                        <a:tabLst>
                          <a:tab pos="914400" algn="l"/>
                        </a:tabLst>
                        <a:defRPr sz="1800" b="0">
                          <a:solidFill>
                            <a:srgbClr val="000000"/>
                          </a:solidFill>
                          <a:uFillTx/>
                        </a:defRPr>
                      </a:pPr>
                      <a:r>
                        <a:rPr sz="2000" b="1">
                          <a:uFill>
                            <a:solidFill>
                              <a:srgbClr val="000000"/>
                            </a:solidFill>
                          </a:uFill>
                          <a:latin typeface="Times New Roman"/>
                          <a:ea typeface="Times New Roman"/>
                          <a:cs typeface="Times New Roman"/>
                          <a:sym typeface="Times New Roman"/>
                        </a:rPr>
                        <a:t>Child 
Welfare</a:t>
                      </a:r>
                    </a:p>
                  </a:txBody>
                  <a:tcPr marL="38100" marR="38100" marT="38100" marB="38100" anchor="ctr" horzOverflow="overflow">
                    <a:lnL w="0">
                      <a:miter lim="400000"/>
                    </a:lnL>
                    <a:lnR w="0">
                      <a:miter lim="400000"/>
                    </a:lnR>
                    <a:lnT>
                      <a:solidFill>
                        <a:srgbClr val="FFFFFF"/>
                      </a:solidFill>
                    </a:lnT>
                    <a:solidFill>
                      <a:srgbClr val="B0D2FF"/>
                    </a:solidFill>
                  </a:tcPr>
                </a:tc>
                <a:tc>
                  <a:txBody>
                    <a:bodyPr/>
                    <a:lstStyle/>
                    <a:p>
                      <a:pPr marR="3386" algn="ctr">
                        <a:tabLst>
                          <a:tab pos="914400" algn="l"/>
                        </a:tabLst>
                        <a:defRPr sz="1800" b="0">
                          <a:solidFill>
                            <a:srgbClr val="000000"/>
                          </a:solidFill>
                          <a:uFillTx/>
                        </a:defRPr>
                      </a:pPr>
                      <a:r>
                        <a:rPr sz="2000" b="1">
                          <a:uFill>
                            <a:solidFill>
                              <a:srgbClr val="000000"/>
                            </a:solidFill>
                          </a:uFill>
                          <a:latin typeface="Times New Roman"/>
                          <a:ea typeface="Times New Roman"/>
                          <a:cs typeface="Times New Roman"/>
                          <a:sym typeface="Times New Roman"/>
                        </a:rPr>
                        <a:t>No Child
Welfare</a:t>
                      </a:r>
                    </a:p>
                  </a:txBody>
                  <a:tcPr marL="38100" marR="38100" marT="38100" marB="38100" anchor="ctr" horzOverflow="overflow">
                    <a:lnL w="0">
                      <a:miter lim="400000"/>
                    </a:lnL>
                    <a:lnR>
                      <a:solidFill>
                        <a:srgbClr val="FFFFFF"/>
                      </a:solidFill>
                    </a:lnR>
                    <a:lnT>
                      <a:solidFill>
                        <a:srgbClr val="FFFFFF"/>
                      </a:solidFill>
                    </a:lnT>
                    <a:solidFill>
                      <a:srgbClr val="B0D2FF"/>
                    </a:solidFill>
                  </a:tcPr>
                </a:tc>
                <a:extLst>
                  <a:ext uri="{0D108BD9-81ED-4DB2-BD59-A6C34878D82A}">
                    <a16:rowId xmlns:a16="http://schemas.microsoft.com/office/drawing/2014/main" val="10000"/>
                  </a:ext>
                </a:extLst>
              </a:tr>
              <a:tr h="465936">
                <a:tc>
                  <a:txBody>
                    <a:bodyPr/>
                    <a:lstStyle/>
                    <a:p>
                      <a:pPr algn="l">
                        <a:tabLst>
                          <a:tab pos="914400" algn="l"/>
                        </a:tabLst>
                        <a:defRPr sz="2000">
                          <a:uFill>
                            <a:solidFill>
                              <a:srgbClr val="FFFFFF"/>
                            </a:solidFill>
                          </a:uFill>
                          <a:latin typeface="Times New Roman"/>
                          <a:ea typeface="Times New Roman"/>
                          <a:cs typeface="Times New Roman"/>
                          <a:sym typeface="Times New Roman"/>
                        </a:defRPr>
                      </a:pPr>
                      <a:r>
                        <a:rPr>
                          <a:uFill>
                            <a:solidFill>
                              <a:srgbClr val="1D4871"/>
                            </a:solidFill>
                          </a:uFill>
                        </a:rPr>
                        <a:t>Current substance use dependence</a:t>
                      </a:r>
                    </a:p>
                  </a:txBody>
                  <a:tcPr marL="38100" marR="38100" marT="38100" marB="38100" anchor="ctr" horzOverflow="overflow">
                    <a:lnL>
                      <a:solidFill>
                        <a:srgbClr val="FFFFFF"/>
                      </a:solidFill>
                    </a:lnL>
                    <a:lnR w="0">
                      <a:miter lim="400000"/>
                    </a:lnR>
                    <a:lnB w="0">
                      <a:miter lim="400000"/>
                    </a:lnB>
                  </a:tcPr>
                </a:tc>
                <a:tc>
                  <a:txBody>
                    <a:bodyPr/>
                    <a:lstStyle/>
                    <a:p>
                      <a:pPr algn="ctr">
                        <a:tabLst>
                          <a:tab pos="914400" algn="l"/>
                        </a:tabLst>
                        <a:defRPr sz="1800">
                          <a:uFillTx/>
                        </a:defRPr>
                      </a:pPr>
                      <a:r>
                        <a:rPr sz="2000">
                          <a:uFill>
                            <a:solidFill>
                              <a:srgbClr val="1D4871"/>
                            </a:solidFill>
                          </a:uFill>
                          <a:latin typeface="Times New Roman"/>
                          <a:ea typeface="Times New Roman"/>
                          <a:cs typeface="Times New Roman"/>
                          <a:sym typeface="Times New Roman"/>
                        </a:rPr>
                        <a:t>70%</a:t>
                      </a:r>
                    </a:p>
                  </a:txBody>
                  <a:tcPr marL="38100" marR="38100" marT="38100" marB="38100" anchor="ctr" horzOverflow="overflow">
                    <a:lnL w="0">
                      <a:miter lim="400000"/>
                    </a:lnL>
                    <a:lnR w="0">
                      <a:miter lim="400000"/>
                    </a:lnR>
                    <a:lnB w="0">
                      <a:miter lim="400000"/>
                    </a:lnB>
                  </a:tcPr>
                </a:tc>
                <a:tc>
                  <a:txBody>
                    <a:bodyPr/>
                    <a:lstStyle/>
                    <a:p>
                      <a:pPr algn="ctr">
                        <a:tabLst>
                          <a:tab pos="914400" algn="l"/>
                        </a:tabLst>
                        <a:defRPr sz="1800">
                          <a:uFillTx/>
                        </a:defRPr>
                      </a:pPr>
                      <a:r>
                        <a:rPr sz="2000">
                          <a:uFill>
                            <a:solidFill>
                              <a:srgbClr val="FFFFFF"/>
                            </a:solidFill>
                          </a:uFill>
                          <a:latin typeface="Times New Roman"/>
                          <a:ea typeface="Times New Roman"/>
                          <a:cs typeface="Times New Roman"/>
                          <a:sym typeface="Times New Roman"/>
                        </a:rPr>
                        <a:t>70%</a:t>
                      </a:r>
                    </a:p>
                  </a:txBody>
                  <a:tcPr marL="38100" marR="38100" marT="38100" marB="38100" anchor="ctr" horzOverflow="overflow">
                    <a:lnL w="0">
                      <a:miter lim="400000"/>
                    </a:lnL>
                    <a:lnR>
                      <a:solidFill>
                        <a:srgbClr val="FFFFFF"/>
                      </a:solidFill>
                    </a:lnR>
                    <a:lnB w="0">
                      <a:miter lim="400000"/>
                    </a:lnB>
                  </a:tcPr>
                </a:tc>
                <a:extLst>
                  <a:ext uri="{0D108BD9-81ED-4DB2-BD59-A6C34878D82A}">
                    <a16:rowId xmlns:a16="http://schemas.microsoft.com/office/drawing/2014/main" val="10001"/>
                  </a:ext>
                </a:extLst>
              </a:tr>
              <a:tr h="400541">
                <a:tc>
                  <a:txBody>
                    <a:bodyPr/>
                    <a:lstStyle/>
                    <a:p>
                      <a:pPr algn="l">
                        <a:tabLst>
                          <a:tab pos="914400" algn="l"/>
                        </a:tabLst>
                        <a:defRPr sz="2000" b="1">
                          <a:uFill>
                            <a:solidFill>
                              <a:srgbClr val="FFFFFF"/>
                            </a:solidFill>
                          </a:uFill>
                          <a:latin typeface="Times New Roman"/>
                          <a:ea typeface="Times New Roman"/>
                          <a:cs typeface="Times New Roman"/>
                          <a:sym typeface="Times New Roman"/>
                        </a:defRPr>
                      </a:pPr>
                      <a:r>
                        <a:rPr>
                          <a:uFill>
                            <a:solidFill>
                              <a:srgbClr val="1D4871"/>
                            </a:solidFill>
                          </a:uFill>
                        </a:rPr>
                        <a:t>Agoraphobia*</a:t>
                      </a:r>
                    </a:p>
                  </a:txBody>
                  <a:tcPr marL="38100" marR="38100" marT="38100" marB="38100" anchor="ctr" horzOverflow="overflow">
                    <a:lnL>
                      <a:solidFill>
                        <a:srgbClr val="FFFFFF"/>
                      </a:solidFill>
                    </a:lnL>
                    <a:lnR w="0">
                      <a:miter lim="400000"/>
                    </a:lnR>
                    <a:lnT w="0">
                      <a:miter lim="400000"/>
                    </a:lnT>
                    <a:lnB w="0">
                      <a:miter lim="400000"/>
                    </a:lnB>
                    <a:solidFill>
                      <a:srgbClr val="FFFFFF"/>
                    </a:solidFill>
                  </a:tcPr>
                </a:tc>
                <a:tc>
                  <a:txBody>
                    <a:bodyPr/>
                    <a:lstStyle/>
                    <a:p>
                      <a:pPr algn="ctr">
                        <a:tabLst>
                          <a:tab pos="914400" algn="l"/>
                        </a:tabLst>
                        <a:defRPr sz="1800">
                          <a:uFillTx/>
                        </a:defRPr>
                      </a:pPr>
                      <a:r>
                        <a:rPr sz="2000" b="1">
                          <a:uFill>
                            <a:solidFill>
                              <a:srgbClr val="1D4871"/>
                            </a:solidFill>
                          </a:uFill>
                          <a:latin typeface="Times New Roman"/>
                          <a:ea typeface="Times New Roman"/>
                          <a:cs typeface="Times New Roman"/>
                          <a:sym typeface="Times New Roman"/>
                        </a:rPr>
                        <a:t>34%</a:t>
                      </a:r>
                    </a:p>
                  </a:txBody>
                  <a:tcPr marL="38100" marR="38100" marT="38100" marB="38100" anchor="ctr" horzOverflow="overflow">
                    <a:lnL w="0">
                      <a:miter lim="400000"/>
                    </a:lnL>
                    <a:lnR w="0">
                      <a:miter lim="400000"/>
                    </a:lnR>
                    <a:lnT w="0">
                      <a:miter lim="400000"/>
                    </a:lnT>
                    <a:lnB w="0">
                      <a:miter lim="400000"/>
                    </a:lnB>
                    <a:solidFill>
                      <a:srgbClr val="FFFFFF"/>
                    </a:solidFill>
                  </a:tcPr>
                </a:tc>
                <a:tc>
                  <a:txBody>
                    <a:bodyPr/>
                    <a:lstStyle/>
                    <a:p>
                      <a:pPr algn="ctr">
                        <a:tabLst>
                          <a:tab pos="914400" algn="l"/>
                        </a:tabLst>
                        <a:defRPr sz="1800">
                          <a:uFillTx/>
                        </a:defRPr>
                      </a:pPr>
                      <a:r>
                        <a:rPr sz="2000">
                          <a:uFill>
                            <a:solidFill>
                              <a:srgbClr val="FFFFFF"/>
                            </a:solidFill>
                          </a:uFill>
                          <a:latin typeface="Times New Roman"/>
                          <a:ea typeface="Times New Roman"/>
                          <a:cs typeface="Times New Roman"/>
                          <a:sym typeface="Times New Roman"/>
                        </a:rPr>
                        <a:t>24%</a:t>
                      </a:r>
                    </a:p>
                  </a:txBody>
                  <a:tcPr marL="38100" marR="38100" marT="38100" marB="38100" anchor="ctr" horzOverflow="overflow">
                    <a:lnL w="0">
                      <a:miter lim="400000"/>
                    </a:lnL>
                    <a:lnR>
                      <a:solidFill>
                        <a:srgbClr val="FFFFFF"/>
                      </a:solidFill>
                    </a:lnR>
                    <a:lnT w="0">
                      <a:miter lim="400000"/>
                    </a:lnT>
                    <a:lnB w="0">
                      <a:miter lim="400000"/>
                    </a:lnB>
                    <a:solidFill>
                      <a:srgbClr val="FFFFFF"/>
                    </a:solidFill>
                  </a:tcPr>
                </a:tc>
                <a:extLst>
                  <a:ext uri="{0D108BD9-81ED-4DB2-BD59-A6C34878D82A}">
                    <a16:rowId xmlns:a16="http://schemas.microsoft.com/office/drawing/2014/main" val="10002"/>
                  </a:ext>
                </a:extLst>
              </a:tr>
              <a:tr h="514982">
                <a:tc>
                  <a:txBody>
                    <a:bodyPr/>
                    <a:lstStyle/>
                    <a:p>
                      <a:pPr algn="l">
                        <a:tabLst>
                          <a:tab pos="914400" algn="l"/>
                        </a:tabLst>
                        <a:defRPr sz="1800">
                          <a:uFillTx/>
                        </a:defRPr>
                      </a:pPr>
                      <a:r>
                        <a:rPr sz="2000" b="1">
                          <a:uFill>
                            <a:solidFill>
                              <a:srgbClr val="FFFFFF"/>
                            </a:solidFill>
                          </a:uFill>
                          <a:latin typeface="Times New Roman"/>
                          <a:ea typeface="Times New Roman"/>
                          <a:cs typeface="Times New Roman"/>
                          <a:sym typeface="Times New Roman"/>
                        </a:rPr>
                        <a:t>Current alcohol dependence*</a:t>
                      </a:r>
                    </a:p>
                  </a:txBody>
                  <a:tcPr marL="38100" marR="38100" marT="38100" marB="38100" anchor="ctr" horzOverflow="overflow">
                    <a:lnL>
                      <a:solidFill>
                        <a:srgbClr val="FFFFFF"/>
                      </a:solidFill>
                    </a:lnL>
                    <a:lnR w="0">
                      <a:miter lim="400000"/>
                    </a:lnR>
                    <a:lnT w="0">
                      <a:miter lim="400000"/>
                    </a:lnT>
                    <a:lnB w="0">
                      <a:miter lim="400000"/>
                    </a:lnB>
                  </a:tcPr>
                </a:tc>
                <a:tc>
                  <a:txBody>
                    <a:bodyPr/>
                    <a:lstStyle/>
                    <a:p>
                      <a:pPr algn="ctr">
                        <a:tabLst>
                          <a:tab pos="914400" algn="l"/>
                        </a:tabLst>
                        <a:defRPr sz="1800">
                          <a:uFillTx/>
                        </a:defRPr>
                      </a:pPr>
                      <a:r>
                        <a:rPr sz="2000" b="1">
                          <a:uFill>
                            <a:solidFill>
                              <a:srgbClr val="FFFFFF"/>
                            </a:solidFill>
                          </a:uFill>
                          <a:latin typeface="Times New Roman"/>
                          <a:ea typeface="Times New Roman"/>
                          <a:cs typeface="Times New Roman"/>
                          <a:sym typeface="Times New Roman"/>
                        </a:rPr>
                        <a:t>44%</a:t>
                      </a:r>
                    </a:p>
                  </a:txBody>
                  <a:tcPr marL="38100" marR="38100" marT="38100" marB="38100" anchor="ctr" horzOverflow="overflow">
                    <a:lnL w="0">
                      <a:miter lim="400000"/>
                    </a:lnL>
                    <a:lnR w="0">
                      <a:miter lim="400000"/>
                    </a:lnR>
                    <a:lnT w="0">
                      <a:miter lim="400000"/>
                    </a:lnT>
                    <a:lnB w="0">
                      <a:miter lim="400000"/>
                    </a:lnB>
                  </a:tcPr>
                </a:tc>
                <a:tc>
                  <a:txBody>
                    <a:bodyPr/>
                    <a:lstStyle/>
                    <a:p>
                      <a:pPr algn="ctr">
                        <a:tabLst>
                          <a:tab pos="914400" algn="l"/>
                        </a:tabLst>
                        <a:defRPr sz="1800">
                          <a:uFillTx/>
                        </a:defRPr>
                      </a:pPr>
                      <a:r>
                        <a:rPr sz="2000">
                          <a:uFill>
                            <a:solidFill>
                              <a:srgbClr val="FFFFFF"/>
                            </a:solidFill>
                          </a:uFill>
                          <a:latin typeface="Times New Roman"/>
                          <a:ea typeface="Times New Roman"/>
                          <a:cs typeface="Times New Roman"/>
                          <a:sym typeface="Times New Roman"/>
                        </a:rPr>
                        <a:t>32%</a:t>
                      </a:r>
                    </a:p>
                  </a:txBody>
                  <a:tcPr marL="38100" marR="38100" marT="38100" marB="38100" anchor="ctr" horzOverflow="overflow">
                    <a:lnL w="0">
                      <a:miter lim="400000"/>
                    </a:lnL>
                    <a:lnR>
                      <a:solidFill>
                        <a:srgbClr val="FFFFFF"/>
                      </a:solidFill>
                    </a:lnR>
                    <a:lnT w="0">
                      <a:miter lim="400000"/>
                    </a:lnT>
                    <a:lnB w="0">
                      <a:miter lim="400000"/>
                    </a:lnB>
                  </a:tcPr>
                </a:tc>
                <a:extLst>
                  <a:ext uri="{0D108BD9-81ED-4DB2-BD59-A6C34878D82A}">
                    <a16:rowId xmlns:a16="http://schemas.microsoft.com/office/drawing/2014/main" val="10003"/>
                  </a:ext>
                </a:extLst>
              </a:tr>
              <a:tr h="433239">
                <a:tc>
                  <a:txBody>
                    <a:bodyPr/>
                    <a:lstStyle/>
                    <a:p>
                      <a:pPr algn="l">
                        <a:tabLst>
                          <a:tab pos="914400" algn="l"/>
                        </a:tabLst>
                        <a:defRPr sz="2000" b="1">
                          <a:uFill>
                            <a:solidFill>
                              <a:srgbClr val="FFFFFF"/>
                            </a:solidFill>
                          </a:uFill>
                          <a:latin typeface="Times New Roman"/>
                          <a:ea typeface="Times New Roman"/>
                          <a:cs typeface="Times New Roman"/>
                          <a:sym typeface="Times New Roman"/>
                        </a:defRPr>
                      </a:pPr>
                      <a:r>
                        <a:rPr>
                          <a:uFill>
                            <a:solidFill>
                              <a:srgbClr val="1D4871"/>
                            </a:solidFill>
                          </a:uFill>
                        </a:rPr>
                        <a:t>Suicide attempt**</a:t>
                      </a:r>
                    </a:p>
                  </a:txBody>
                  <a:tcPr marL="38100" marR="38100" marT="38100" marB="38100" anchor="ctr" horzOverflow="overflow">
                    <a:lnL>
                      <a:solidFill>
                        <a:srgbClr val="FFFFFF"/>
                      </a:solidFill>
                    </a:lnL>
                    <a:lnR w="0">
                      <a:miter lim="400000"/>
                    </a:lnR>
                    <a:lnT w="0">
                      <a:miter lim="400000"/>
                    </a:lnT>
                    <a:lnB w="0">
                      <a:miter lim="400000"/>
                    </a:lnB>
                    <a:solidFill>
                      <a:srgbClr val="FFFFFF"/>
                    </a:solidFill>
                  </a:tcPr>
                </a:tc>
                <a:tc>
                  <a:txBody>
                    <a:bodyPr/>
                    <a:lstStyle/>
                    <a:p>
                      <a:pPr algn="ctr">
                        <a:tabLst>
                          <a:tab pos="914400" algn="l"/>
                        </a:tabLst>
                        <a:defRPr sz="2000" b="1">
                          <a:uFill>
                            <a:solidFill>
                              <a:srgbClr val="FFFFFF"/>
                            </a:solidFill>
                          </a:uFill>
                          <a:latin typeface="Times New Roman"/>
                          <a:ea typeface="Times New Roman"/>
                          <a:cs typeface="Times New Roman"/>
                          <a:sym typeface="Times New Roman"/>
                        </a:defRPr>
                      </a:pPr>
                      <a:r>
                        <a:rPr>
                          <a:uFill>
                            <a:solidFill>
                              <a:srgbClr val="1D4871"/>
                            </a:solidFill>
                          </a:uFill>
                        </a:rPr>
                        <a:t>45%</a:t>
                      </a:r>
                    </a:p>
                  </a:txBody>
                  <a:tcPr marL="38100" marR="38100" marT="38100" marB="38100" anchor="ctr" horzOverflow="overflow">
                    <a:lnL w="0">
                      <a:miter lim="400000"/>
                    </a:lnL>
                    <a:lnR w="0">
                      <a:miter lim="400000"/>
                    </a:lnR>
                    <a:lnT w="0">
                      <a:miter lim="400000"/>
                    </a:lnT>
                    <a:lnB w="0">
                      <a:miter lim="400000"/>
                    </a:lnB>
                    <a:solidFill>
                      <a:srgbClr val="FFFFFF"/>
                    </a:solidFill>
                  </a:tcPr>
                </a:tc>
                <a:tc>
                  <a:txBody>
                    <a:bodyPr/>
                    <a:lstStyle/>
                    <a:p>
                      <a:pPr algn="ctr">
                        <a:tabLst>
                          <a:tab pos="914400" algn="l"/>
                        </a:tabLst>
                        <a:defRPr sz="1800">
                          <a:uFillTx/>
                        </a:defRPr>
                      </a:pPr>
                      <a:r>
                        <a:rPr sz="2000">
                          <a:uFill>
                            <a:solidFill>
                              <a:srgbClr val="FFFFFF"/>
                            </a:solidFill>
                          </a:uFill>
                          <a:latin typeface="Times New Roman"/>
                          <a:ea typeface="Times New Roman"/>
                          <a:cs typeface="Times New Roman"/>
                          <a:sym typeface="Times New Roman"/>
                        </a:rPr>
                        <a:t>31%</a:t>
                      </a:r>
                    </a:p>
                  </a:txBody>
                  <a:tcPr marL="38100" marR="38100" marT="38100" marB="38100" anchor="ctr" horzOverflow="overflow">
                    <a:lnL w="0">
                      <a:miter lim="400000"/>
                    </a:lnL>
                    <a:lnR>
                      <a:solidFill>
                        <a:srgbClr val="FFFFFF"/>
                      </a:solidFill>
                    </a:lnR>
                    <a:lnT w="0">
                      <a:miter lim="400000"/>
                    </a:lnT>
                    <a:lnB w="0">
                      <a:miter lim="400000"/>
                    </a:lnB>
                    <a:solidFill>
                      <a:srgbClr val="FFFFFF"/>
                    </a:solidFill>
                  </a:tcPr>
                </a:tc>
                <a:extLst>
                  <a:ext uri="{0D108BD9-81ED-4DB2-BD59-A6C34878D82A}">
                    <a16:rowId xmlns:a16="http://schemas.microsoft.com/office/drawing/2014/main" val="10004"/>
                  </a:ext>
                </a:extLst>
              </a:tr>
              <a:tr h="457761">
                <a:tc>
                  <a:txBody>
                    <a:bodyPr/>
                    <a:lstStyle/>
                    <a:p>
                      <a:pPr algn="l">
                        <a:tabLst>
                          <a:tab pos="914400" algn="l"/>
                        </a:tabLst>
                        <a:defRPr sz="2000" b="1">
                          <a:uFill>
                            <a:solidFill>
                              <a:srgbClr val="FFFFFF"/>
                            </a:solidFill>
                          </a:uFill>
                          <a:latin typeface="Times New Roman"/>
                          <a:ea typeface="Times New Roman"/>
                          <a:cs typeface="Times New Roman"/>
                          <a:sym typeface="Times New Roman"/>
                        </a:defRPr>
                      </a:pPr>
                      <a:r>
                        <a:rPr>
                          <a:uFill>
                            <a:solidFill>
                              <a:srgbClr val="1D4871"/>
                            </a:solidFill>
                          </a:uFill>
                        </a:rPr>
                        <a:t>Current adult ADD*</a:t>
                      </a:r>
                    </a:p>
                  </a:txBody>
                  <a:tcPr marL="38100" marR="38100" marT="38100" marB="38100" anchor="ctr" horzOverflow="overflow">
                    <a:lnL>
                      <a:solidFill>
                        <a:srgbClr val="FFFFFF"/>
                      </a:solidFill>
                    </a:lnL>
                    <a:lnR w="0">
                      <a:miter lim="400000"/>
                    </a:lnR>
                    <a:lnT w="0">
                      <a:miter lim="400000"/>
                    </a:lnT>
                    <a:lnB w="0">
                      <a:miter lim="400000"/>
                    </a:lnB>
                  </a:tcPr>
                </a:tc>
                <a:tc>
                  <a:txBody>
                    <a:bodyPr/>
                    <a:lstStyle/>
                    <a:p>
                      <a:pPr algn="ctr">
                        <a:tabLst>
                          <a:tab pos="914400" algn="l"/>
                        </a:tabLst>
                        <a:defRPr sz="1800">
                          <a:uFillTx/>
                        </a:defRPr>
                      </a:pPr>
                      <a:r>
                        <a:rPr sz="2000" b="1">
                          <a:uFill>
                            <a:solidFill>
                              <a:srgbClr val="1D4871"/>
                            </a:solidFill>
                          </a:uFill>
                          <a:latin typeface="Times New Roman"/>
                          <a:ea typeface="Times New Roman"/>
                          <a:cs typeface="Times New Roman"/>
                          <a:sym typeface="Times New Roman"/>
                        </a:rPr>
                        <a:t>35%</a:t>
                      </a:r>
                    </a:p>
                  </a:txBody>
                  <a:tcPr marL="38100" marR="38100" marT="38100" marB="38100" anchor="ctr" horzOverflow="overflow">
                    <a:lnL w="0">
                      <a:miter lim="400000"/>
                    </a:lnL>
                    <a:lnR w="0">
                      <a:miter lim="400000"/>
                    </a:lnR>
                    <a:lnT w="0">
                      <a:miter lim="400000"/>
                    </a:lnT>
                    <a:lnB w="0">
                      <a:miter lim="400000"/>
                    </a:lnB>
                  </a:tcPr>
                </a:tc>
                <a:tc>
                  <a:txBody>
                    <a:bodyPr/>
                    <a:lstStyle/>
                    <a:p>
                      <a:pPr algn="ctr">
                        <a:tabLst>
                          <a:tab pos="914400" algn="l"/>
                        </a:tabLst>
                        <a:defRPr sz="1800">
                          <a:uFillTx/>
                        </a:defRPr>
                      </a:pPr>
                      <a:r>
                        <a:rPr sz="2000">
                          <a:uFill>
                            <a:solidFill>
                              <a:srgbClr val="FFFFFF"/>
                            </a:solidFill>
                          </a:uFill>
                          <a:latin typeface="Times New Roman"/>
                          <a:ea typeface="Times New Roman"/>
                          <a:cs typeface="Times New Roman"/>
                          <a:sym typeface="Times New Roman"/>
                        </a:rPr>
                        <a:t>26%</a:t>
                      </a:r>
                    </a:p>
                  </a:txBody>
                  <a:tcPr marL="38100" marR="38100" marT="38100" marB="38100" anchor="ctr" horzOverflow="overflow">
                    <a:lnL w="0">
                      <a:miter lim="400000"/>
                    </a:lnL>
                    <a:lnR>
                      <a:solidFill>
                        <a:srgbClr val="FFFFFF"/>
                      </a:solidFill>
                    </a:lnR>
                    <a:lnT w="0">
                      <a:miter lim="400000"/>
                    </a:lnT>
                    <a:lnB w="0">
                      <a:miter lim="400000"/>
                    </a:lnB>
                  </a:tcPr>
                </a:tc>
                <a:extLst>
                  <a:ext uri="{0D108BD9-81ED-4DB2-BD59-A6C34878D82A}">
                    <a16:rowId xmlns:a16="http://schemas.microsoft.com/office/drawing/2014/main" val="10005"/>
                  </a:ext>
                </a:extLst>
              </a:tr>
              <a:tr h="498633">
                <a:tc>
                  <a:txBody>
                    <a:bodyPr/>
                    <a:lstStyle/>
                    <a:p>
                      <a:pPr algn="l">
                        <a:tabLst>
                          <a:tab pos="914400" algn="l"/>
                        </a:tabLst>
                        <a:defRPr sz="2000" b="1">
                          <a:uFill>
                            <a:solidFill>
                              <a:srgbClr val="FFFFFF"/>
                            </a:solidFill>
                          </a:uFill>
                          <a:latin typeface="Times New Roman"/>
                          <a:ea typeface="Times New Roman"/>
                          <a:cs typeface="Times New Roman"/>
                          <a:sym typeface="Times New Roman"/>
                        </a:defRPr>
                      </a:pPr>
                      <a:r>
                        <a:rPr>
                          <a:uFill>
                            <a:solidFill>
                              <a:srgbClr val="1D4871"/>
                            </a:solidFill>
                          </a:uFill>
                        </a:rPr>
                        <a:t>Current PTSD*</a:t>
                      </a:r>
                    </a:p>
                  </a:txBody>
                  <a:tcPr marL="38100" marR="38100" marT="38100" marB="38100" anchor="ctr" horzOverflow="overflow">
                    <a:lnL>
                      <a:solidFill>
                        <a:srgbClr val="FFFFFF"/>
                      </a:solidFill>
                    </a:lnL>
                    <a:lnR w="0">
                      <a:miter lim="400000"/>
                    </a:lnR>
                    <a:lnT w="0">
                      <a:miter lim="400000"/>
                    </a:lnT>
                    <a:lnB w="0">
                      <a:miter lim="400000"/>
                    </a:lnB>
                    <a:solidFill>
                      <a:srgbClr val="FFFFFF"/>
                    </a:solidFill>
                  </a:tcPr>
                </a:tc>
                <a:tc>
                  <a:txBody>
                    <a:bodyPr/>
                    <a:lstStyle/>
                    <a:p>
                      <a:pPr algn="ctr">
                        <a:tabLst>
                          <a:tab pos="914400" algn="l"/>
                        </a:tabLst>
                        <a:defRPr sz="2000" b="1">
                          <a:uFill>
                            <a:solidFill>
                              <a:srgbClr val="FFFFFF"/>
                            </a:solidFill>
                          </a:uFill>
                          <a:latin typeface="Times New Roman"/>
                          <a:ea typeface="Times New Roman"/>
                          <a:cs typeface="Times New Roman"/>
                          <a:sym typeface="Times New Roman"/>
                        </a:defRPr>
                      </a:pPr>
                      <a:r>
                        <a:rPr>
                          <a:uFill>
                            <a:solidFill>
                              <a:srgbClr val="1D4871"/>
                            </a:solidFill>
                          </a:uFill>
                        </a:rPr>
                        <a:t>25%</a:t>
                      </a:r>
                    </a:p>
                  </a:txBody>
                  <a:tcPr marL="38100" marR="38100" marT="38100" marB="38100" anchor="ctr" horzOverflow="overflow">
                    <a:lnL w="0">
                      <a:miter lim="400000"/>
                    </a:lnL>
                    <a:lnR w="0">
                      <a:miter lim="400000"/>
                    </a:lnR>
                    <a:lnT w="0">
                      <a:miter lim="400000"/>
                    </a:lnT>
                    <a:lnB w="0">
                      <a:miter lim="400000"/>
                    </a:lnB>
                    <a:solidFill>
                      <a:srgbClr val="FFFFFF"/>
                    </a:solidFill>
                  </a:tcPr>
                </a:tc>
                <a:tc>
                  <a:txBody>
                    <a:bodyPr/>
                    <a:lstStyle/>
                    <a:p>
                      <a:pPr algn="ctr">
                        <a:tabLst>
                          <a:tab pos="914400" algn="l"/>
                        </a:tabLst>
                        <a:defRPr sz="1800">
                          <a:uFillTx/>
                        </a:defRPr>
                      </a:pPr>
                      <a:r>
                        <a:rPr sz="2000">
                          <a:uFill>
                            <a:solidFill>
                              <a:srgbClr val="FFFFFF"/>
                            </a:solidFill>
                          </a:uFill>
                          <a:latin typeface="Times New Roman"/>
                          <a:ea typeface="Times New Roman"/>
                          <a:cs typeface="Times New Roman"/>
                          <a:sym typeface="Times New Roman"/>
                        </a:rPr>
                        <a:t>17%</a:t>
                      </a:r>
                    </a:p>
                  </a:txBody>
                  <a:tcPr marL="38100" marR="38100" marT="38100" marB="38100" anchor="ctr" horzOverflow="overflow">
                    <a:lnL w="0">
                      <a:miter lim="400000"/>
                    </a:lnL>
                    <a:lnR>
                      <a:solidFill>
                        <a:srgbClr val="FFFFFF"/>
                      </a:solidFill>
                    </a:lnR>
                    <a:lnT w="0">
                      <a:miter lim="400000"/>
                    </a:lnT>
                    <a:lnB w="0">
                      <a:miter lim="400000"/>
                    </a:lnB>
                    <a:solidFill>
                      <a:srgbClr val="FFFFFF"/>
                    </a:solidFill>
                  </a:tcPr>
                </a:tc>
                <a:extLst>
                  <a:ext uri="{0D108BD9-81ED-4DB2-BD59-A6C34878D82A}">
                    <a16:rowId xmlns:a16="http://schemas.microsoft.com/office/drawing/2014/main" val="10006"/>
                  </a:ext>
                </a:extLst>
              </a:tr>
              <a:tr h="498633">
                <a:tc>
                  <a:txBody>
                    <a:bodyPr/>
                    <a:lstStyle/>
                    <a:p>
                      <a:pPr algn="l">
                        <a:tabLst>
                          <a:tab pos="914400" algn="l"/>
                        </a:tabLst>
                        <a:defRPr sz="1800">
                          <a:uFillTx/>
                        </a:defRPr>
                      </a:pPr>
                      <a:r>
                        <a:rPr sz="2000">
                          <a:uFill>
                            <a:solidFill>
                              <a:srgbClr val="FFFFFF"/>
                            </a:solidFill>
                          </a:uFill>
                          <a:latin typeface="Times New Roman"/>
                          <a:ea typeface="Times New Roman"/>
                          <a:cs typeface="Times New Roman"/>
                          <a:sym typeface="Times New Roman"/>
                        </a:rPr>
                        <a:t>Current major depressive episode</a:t>
                      </a:r>
                    </a:p>
                  </a:txBody>
                  <a:tcPr marL="38100" marR="38100" marT="38100" marB="38100" anchor="ctr" horzOverflow="overflow">
                    <a:lnL>
                      <a:solidFill>
                        <a:srgbClr val="FFFFFF"/>
                      </a:solidFill>
                    </a:lnL>
                    <a:lnR w="0">
                      <a:miter lim="400000"/>
                    </a:lnR>
                    <a:lnT w="0">
                      <a:miter lim="400000"/>
                    </a:lnT>
                    <a:lnB w="0">
                      <a:miter lim="400000"/>
                    </a:lnB>
                  </a:tcPr>
                </a:tc>
                <a:tc>
                  <a:txBody>
                    <a:bodyPr/>
                    <a:lstStyle/>
                    <a:p>
                      <a:pPr algn="ctr">
                        <a:tabLst>
                          <a:tab pos="914400" algn="l"/>
                        </a:tabLst>
                        <a:defRPr sz="1800">
                          <a:uFillTx/>
                        </a:defRPr>
                      </a:pPr>
                      <a:r>
                        <a:rPr sz="2000">
                          <a:uFill>
                            <a:solidFill>
                              <a:srgbClr val="FFFFFF"/>
                            </a:solidFill>
                          </a:uFill>
                          <a:latin typeface="Times New Roman"/>
                          <a:ea typeface="Times New Roman"/>
                          <a:cs typeface="Times New Roman"/>
                          <a:sym typeface="Times New Roman"/>
                        </a:rPr>
                        <a:t>23%</a:t>
                      </a:r>
                    </a:p>
                  </a:txBody>
                  <a:tcPr marL="38100" marR="38100" marT="38100" marB="38100" anchor="ctr" horzOverflow="overflow">
                    <a:lnL w="0">
                      <a:miter lim="400000"/>
                    </a:lnL>
                    <a:lnR w="0">
                      <a:miter lim="400000"/>
                    </a:lnR>
                    <a:lnT w="0">
                      <a:miter lim="400000"/>
                    </a:lnT>
                    <a:lnB w="0">
                      <a:miter lim="400000"/>
                    </a:lnB>
                  </a:tcPr>
                </a:tc>
                <a:tc>
                  <a:txBody>
                    <a:bodyPr/>
                    <a:lstStyle/>
                    <a:p>
                      <a:pPr algn="ctr">
                        <a:tabLst>
                          <a:tab pos="914400" algn="l"/>
                        </a:tabLst>
                        <a:defRPr sz="1800">
                          <a:uFillTx/>
                        </a:defRPr>
                      </a:pPr>
                      <a:r>
                        <a:rPr sz="2000">
                          <a:uFill>
                            <a:solidFill>
                              <a:srgbClr val="FFFFFF"/>
                            </a:solidFill>
                          </a:uFill>
                          <a:latin typeface="Times New Roman"/>
                          <a:ea typeface="Times New Roman"/>
                          <a:cs typeface="Times New Roman"/>
                          <a:sym typeface="Times New Roman"/>
                        </a:rPr>
                        <a:t>22%</a:t>
                      </a:r>
                    </a:p>
                  </a:txBody>
                  <a:tcPr marL="38100" marR="38100" marT="38100" marB="38100" anchor="ctr" horzOverflow="overflow">
                    <a:lnL w="0">
                      <a:miter lim="400000"/>
                    </a:lnL>
                    <a:lnR>
                      <a:solidFill>
                        <a:srgbClr val="FFFFFF"/>
                      </a:solidFill>
                    </a:lnR>
                    <a:lnT w="0">
                      <a:miter lim="400000"/>
                    </a:lnT>
                    <a:lnB w="0">
                      <a:miter lim="400000"/>
                    </a:lnB>
                  </a:tcPr>
                </a:tc>
                <a:extLst>
                  <a:ext uri="{0D108BD9-81ED-4DB2-BD59-A6C34878D82A}">
                    <a16:rowId xmlns:a16="http://schemas.microsoft.com/office/drawing/2014/main" val="10007"/>
                  </a:ext>
                </a:extLst>
              </a:tr>
              <a:tr h="513928">
                <a:tc>
                  <a:txBody>
                    <a:bodyPr/>
                    <a:lstStyle/>
                    <a:p>
                      <a:pPr algn="l">
                        <a:tabLst>
                          <a:tab pos="914400" algn="l"/>
                        </a:tabLst>
                        <a:defRPr sz="2000">
                          <a:uFill>
                            <a:solidFill>
                              <a:srgbClr val="FFFFFF"/>
                            </a:solidFill>
                          </a:uFill>
                          <a:latin typeface="Times New Roman"/>
                          <a:ea typeface="Times New Roman"/>
                          <a:cs typeface="Times New Roman"/>
                          <a:sym typeface="Times New Roman"/>
                        </a:defRPr>
                      </a:pPr>
                      <a:r>
                        <a:rPr>
                          <a:uFill>
                            <a:solidFill>
                              <a:srgbClr val="1D4871"/>
                            </a:solidFill>
                          </a:uFill>
                        </a:rPr>
                        <a:t>Current Psychosis</a:t>
                      </a:r>
                    </a:p>
                  </a:txBody>
                  <a:tcPr marL="38100" marR="38100" marT="38100" marB="38100" anchor="ctr" horzOverflow="overflow">
                    <a:lnL>
                      <a:solidFill>
                        <a:srgbClr val="FFFFFF"/>
                      </a:solidFill>
                    </a:lnL>
                    <a:lnR w="0">
                      <a:miter lim="400000"/>
                    </a:lnR>
                    <a:lnT w="0">
                      <a:miter lim="400000"/>
                    </a:lnT>
                    <a:lnB>
                      <a:solidFill>
                        <a:srgbClr val="FFFFFF"/>
                      </a:solidFill>
                    </a:lnB>
                    <a:solidFill>
                      <a:srgbClr val="FFFFFF"/>
                    </a:solidFill>
                  </a:tcPr>
                </a:tc>
                <a:tc>
                  <a:txBody>
                    <a:bodyPr/>
                    <a:lstStyle/>
                    <a:p>
                      <a:pPr algn="ctr">
                        <a:tabLst>
                          <a:tab pos="914400" algn="l"/>
                        </a:tabLst>
                        <a:defRPr sz="1800">
                          <a:uFillTx/>
                        </a:defRPr>
                      </a:pPr>
                      <a:r>
                        <a:rPr sz="2000">
                          <a:uFill>
                            <a:solidFill>
                              <a:srgbClr val="1D4871"/>
                            </a:solidFill>
                          </a:uFill>
                          <a:latin typeface="Times New Roman"/>
                          <a:ea typeface="Times New Roman"/>
                          <a:cs typeface="Times New Roman"/>
                          <a:sym typeface="Times New Roman"/>
                        </a:rPr>
                        <a:t>16%</a:t>
                      </a:r>
                    </a:p>
                  </a:txBody>
                  <a:tcPr marL="38100" marR="38100" marT="38100" marB="38100" anchor="ctr" horzOverflow="overflow">
                    <a:lnL w="0">
                      <a:miter lim="400000"/>
                    </a:lnL>
                    <a:lnR w="0">
                      <a:miter lim="400000"/>
                    </a:lnR>
                    <a:lnT w="0">
                      <a:miter lim="400000"/>
                    </a:lnT>
                    <a:lnB>
                      <a:solidFill>
                        <a:srgbClr val="FFFFFF"/>
                      </a:solidFill>
                    </a:lnB>
                    <a:solidFill>
                      <a:srgbClr val="FFFFFF"/>
                    </a:solidFill>
                  </a:tcPr>
                </a:tc>
                <a:tc>
                  <a:txBody>
                    <a:bodyPr/>
                    <a:lstStyle/>
                    <a:p>
                      <a:pPr algn="ctr">
                        <a:tabLst>
                          <a:tab pos="914400" algn="l"/>
                        </a:tabLst>
                        <a:defRPr sz="1800">
                          <a:uFillTx/>
                        </a:defRPr>
                      </a:pPr>
                      <a:r>
                        <a:rPr sz="2000">
                          <a:uFill>
                            <a:solidFill>
                              <a:srgbClr val="FFFFFF"/>
                            </a:solidFill>
                          </a:uFill>
                          <a:latin typeface="Times New Roman"/>
                          <a:ea typeface="Times New Roman"/>
                          <a:cs typeface="Times New Roman"/>
                          <a:sym typeface="Times New Roman"/>
                        </a:rPr>
                        <a:t>14%</a:t>
                      </a:r>
                    </a:p>
                  </a:txBody>
                  <a:tcPr marL="38100" marR="38100" marT="38100" marB="38100" anchor="ctr" horzOverflow="overflow">
                    <a:lnL w="0">
                      <a:miter lim="400000"/>
                    </a:lnL>
                    <a:lnR>
                      <a:solidFill>
                        <a:srgbClr val="FFFFFF"/>
                      </a:solidFill>
                    </a:lnR>
                    <a:lnT w="0">
                      <a:miter lim="400000"/>
                    </a:lnT>
                    <a:lnB>
                      <a:solidFill>
                        <a:srgbClr val="FFFFFF"/>
                      </a:solidFill>
                    </a:lnB>
                    <a:solidFill>
                      <a:srgbClr val="FFFFFF"/>
                    </a:solidFill>
                  </a:tcPr>
                </a:tc>
                <a:extLst>
                  <a:ext uri="{0D108BD9-81ED-4DB2-BD59-A6C34878D82A}">
                    <a16:rowId xmlns:a16="http://schemas.microsoft.com/office/drawing/2014/main" val="10008"/>
                  </a:ext>
                </a:extLst>
              </a:tr>
            </a:tbl>
          </a:graphicData>
        </a:graphic>
      </p:graphicFrame>
      <p:sp>
        <p:nvSpPr>
          <p:cNvPr id="280" name="Table 2: Mental health disorder comparison between participants who had been in the child welfare system (n=228) and those who had not (n=272)"/>
          <p:cNvSpPr/>
          <p:nvPr/>
        </p:nvSpPr>
        <p:spPr>
          <a:xfrm>
            <a:off x="999756" y="376238"/>
            <a:ext cx="6845301" cy="78740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lstStyle/>
          <a:p>
            <a:pPr marL="9155" indent="-9155">
              <a:lnSpc>
                <a:spcPct val="80000"/>
              </a:lnSpc>
              <a:buClrTx/>
            </a:pPr>
            <a:r>
              <a:rPr b="1"/>
              <a:t>Table 2: </a:t>
            </a:r>
            <a:r>
              <a:t>Mental health disorder comparison between participants who had been in the child welfare system (n=228) and those who had not (n=272)</a:t>
            </a:r>
          </a:p>
        </p:txBody>
      </p:sp>
      <p:sp>
        <p:nvSpPr>
          <p:cNvPr id="28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a:t>
            </a:fld>
            <a:endParaRPr/>
          </a:p>
        </p:txBody>
      </p:sp>
      <p:sp>
        <p:nvSpPr>
          <p:cNvPr id="282" name="*p&lt;0.05; ** P&lt;0.001"/>
          <p:cNvSpPr/>
          <p:nvPr/>
        </p:nvSpPr>
        <p:spPr>
          <a:xfrm>
            <a:off x="990600" y="5930900"/>
            <a:ext cx="1565474" cy="292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spAutoFit/>
          </a:bodyPr>
          <a:lstStyle>
            <a:lvl1pPr>
              <a:defRPr sz="1400"/>
            </a:lvl1pPr>
          </a:lstStyle>
          <a:p>
            <a:r>
              <a:t>*p&lt;0.05; ** P&lt;0.001</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6D5D5"/>
        </a:solidFill>
        <a:effectLst/>
      </p:bgPr>
    </p:bg>
    <p:spTree>
      <p:nvGrpSpPr>
        <p:cNvPr id="1" name=""/>
        <p:cNvGrpSpPr/>
        <p:nvPr/>
      </p:nvGrpSpPr>
      <p:grpSpPr>
        <a:xfrm>
          <a:off x="0" y="0"/>
          <a:ext cx="0" cy="0"/>
          <a:chOff x="0" y="0"/>
          <a:chExt cx="0" cy="0"/>
        </a:xfrm>
      </p:grpSpPr>
      <p:sp>
        <p:nvSpPr>
          <p:cNvPr id="40" name="Acknowledgement"/>
          <p:cNvSpPr txBox="1">
            <a:spLocks noGrp="1"/>
          </p:cNvSpPr>
          <p:nvPr>
            <p:ph type="ctrTitle"/>
          </p:nvPr>
        </p:nvSpPr>
        <p:spPr>
          <a:xfrm>
            <a:off x="685799" y="412029"/>
            <a:ext cx="7772401" cy="1470026"/>
          </a:xfrm>
          <a:prstGeom prst="rect">
            <a:avLst/>
          </a:prstGeom>
        </p:spPr>
        <p:txBody>
          <a:bodyPr/>
          <a:lstStyle>
            <a:lvl1pPr>
              <a:defRPr>
                <a:solidFill>
                  <a:schemeClr val="accent4">
                    <a:hueOff val="-1081314"/>
                    <a:satOff val="4338"/>
                    <a:lumOff val="-8931"/>
                  </a:schemeClr>
                </a:solidFill>
              </a:defRPr>
            </a:lvl1pPr>
          </a:lstStyle>
          <a:p>
            <a:pPr>
              <a:defRPr>
                <a:solidFill>
                  <a:srgbClr val="000000"/>
                </a:solidFill>
              </a:defRPr>
            </a:pPr>
            <a:r>
              <a:rPr>
                <a:solidFill>
                  <a:schemeClr val="accent4">
                    <a:hueOff val="-1081314"/>
                    <a:satOff val="4338"/>
                    <a:lumOff val="-8931"/>
                  </a:schemeClr>
                </a:solidFill>
              </a:rPr>
              <a:t>Acknowledgement</a:t>
            </a:r>
          </a:p>
        </p:txBody>
      </p:sp>
      <p:sp>
        <p:nvSpPr>
          <p:cNvPr id="41" name="I respectfully acknowledge that I live, play, and work on valued ancestral, traditional and unceded Indigenous territories, including the territories of the Sḵwx̱wú7mesh (Squamish), səl̓ilwətaɁɬ (Tsleil-Waututh), and xʷməθkʷəy̓əm (Musqueam) First Nations"/>
          <p:cNvSpPr txBox="1">
            <a:spLocks noGrp="1"/>
          </p:cNvSpPr>
          <p:nvPr>
            <p:ph type="subTitle" sz="half" idx="1"/>
          </p:nvPr>
        </p:nvSpPr>
        <p:spPr>
          <a:xfrm>
            <a:off x="682822" y="1776046"/>
            <a:ext cx="7778356" cy="2711233"/>
          </a:xfrm>
          <a:prstGeom prst="rect">
            <a:avLst/>
          </a:prstGeom>
        </p:spPr>
        <p:txBody>
          <a:bodyPr/>
          <a:lstStyle/>
          <a:p>
            <a:pPr>
              <a:defRPr sz="2700">
                <a:solidFill>
                  <a:srgbClr val="5E5E5E"/>
                </a:solidFill>
              </a:defRPr>
            </a:pPr>
            <a:r>
              <a:t>I respectfully acknowledge that I live, play, and work on valued ancestral, traditional and unceded Indigenous territories, including the territories of the Sḵwx̱wú7mesh (Squamish), səl̓ilwətaɁɬ (Tsleil-Waututh), and xʷmə</a:t>
            </a:r>
            <a:r>
              <a:rPr>
                <a:latin typeface="Helvetica"/>
                <a:ea typeface="Helvetica"/>
                <a:cs typeface="Helvetica"/>
                <a:sym typeface="Helvetica"/>
              </a:rPr>
              <a:t>θkʷəy̓əm (Musqueam) First Nations.</a:t>
            </a:r>
            <a:endParaRPr>
              <a:solidFill>
                <a:srgbClr val="000000"/>
              </a:solidFill>
            </a:endParaRPr>
          </a:p>
        </p:txBody>
      </p:sp>
      <p:sp>
        <p:nvSpPr>
          <p:cNvPr id="42" name="Slide Number"/>
          <p:cNvSpPr txBox="1">
            <a:spLocks noGrp="1"/>
          </p:cNvSpPr>
          <p:nvPr>
            <p:ph type="sldNum" sz="quarter" idx="2"/>
          </p:nvPr>
        </p:nvSpPr>
        <p:spPr>
          <a:xfrm>
            <a:off x="8520658" y="6467475"/>
            <a:ext cx="166142" cy="254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
        <p:nvSpPr>
          <p:cNvPr id="43" name="No Disclosures."/>
          <p:cNvSpPr txBox="1"/>
          <p:nvPr/>
        </p:nvSpPr>
        <p:spPr>
          <a:xfrm>
            <a:off x="3530703" y="5447972"/>
            <a:ext cx="2242859" cy="52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buClrTx/>
              <a:defRPr sz="2700">
                <a:solidFill>
                  <a:srgbClr val="5E5E5E"/>
                </a:solidFill>
              </a:defRPr>
            </a:lvl1pPr>
          </a:lstStyle>
          <a:p>
            <a:r>
              <a:t>No Disclosures.</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6D5D5"/>
        </a:solidFill>
        <a:effectLst/>
      </p:bgPr>
    </p:bg>
    <p:spTree>
      <p:nvGrpSpPr>
        <p:cNvPr id="1" name=""/>
        <p:cNvGrpSpPr/>
        <p:nvPr/>
      </p:nvGrpSpPr>
      <p:grpSpPr>
        <a:xfrm>
          <a:off x="0" y="0"/>
          <a:ext cx="0" cy="0"/>
          <a:chOff x="0" y="0"/>
          <a:chExt cx="0" cy="0"/>
        </a:xfrm>
      </p:grpSpPr>
      <p:sp>
        <p:nvSpPr>
          <p:cNvPr id="284" name="Figure 9: Substance use severity comparison between participants who had been in the child welfare system (n=228) and those who had not (n=272)"/>
          <p:cNvSpPr/>
          <p:nvPr/>
        </p:nvSpPr>
        <p:spPr>
          <a:xfrm>
            <a:off x="999756" y="401638"/>
            <a:ext cx="6845301" cy="73660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a:lnSpc>
                <a:spcPct val="80000"/>
              </a:lnSpc>
              <a:buClrTx/>
            </a:pPr>
            <a:r>
              <a:rPr b="1"/>
              <a:t>Figure 9: </a:t>
            </a:r>
            <a:r>
              <a:t>Substance use severity comparison between participants who had been in the child welfare system (n=228) and those who had not (n=272)</a:t>
            </a:r>
          </a:p>
        </p:txBody>
      </p:sp>
      <p:sp>
        <p:nvSpPr>
          <p:cNvPr id="28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a:t>
            </a:fld>
            <a:endParaRPr/>
          </a:p>
        </p:txBody>
      </p:sp>
      <p:sp>
        <p:nvSpPr>
          <p:cNvPr id="286" name="*p&lt;0.05"/>
          <p:cNvSpPr/>
          <p:nvPr/>
        </p:nvSpPr>
        <p:spPr>
          <a:xfrm>
            <a:off x="482600" y="5727700"/>
            <a:ext cx="674651" cy="292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spAutoFit/>
          </a:bodyPr>
          <a:lstStyle>
            <a:lvl1pPr>
              <a:defRPr sz="1400"/>
            </a:lvl1pPr>
          </a:lstStyle>
          <a:p>
            <a:r>
              <a:t>*p&lt;0.05</a:t>
            </a:r>
          </a:p>
        </p:txBody>
      </p:sp>
      <p:graphicFrame>
        <p:nvGraphicFramePr>
          <p:cNvPr id="287" name="2D Bar Chart"/>
          <p:cNvGraphicFramePr/>
          <p:nvPr/>
        </p:nvGraphicFramePr>
        <p:xfrm>
          <a:off x="1012750" y="1041400"/>
          <a:ext cx="6886650" cy="4968875"/>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6D5D5"/>
        </a:solidFill>
        <a:effectLst/>
      </p:bgPr>
    </p:bg>
    <p:spTree>
      <p:nvGrpSpPr>
        <p:cNvPr id="1" name=""/>
        <p:cNvGrpSpPr/>
        <p:nvPr/>
      </p:nvGrpSpPr>
      <p:grpSpPr>
        <a:xfrm>
          <a:off x="0" y="0"/>
          <a:ext cx="0" cy="0"/>
          <a:chOff x="0" y="0"/>
          <a:chExt cx="0" cy="0"/>
        </a:xfrm>
      </p:grpSpPr>
      <p:sp>
        <p:nvSpPr>
          <p:cNvPr id="294" name="*p&lt;0.05; ** P&lt;0.001"/>
          <p:cNvSpPr/>
          <p:nvPr/>
        </p:nvSpPr>
        <p:spPr>
          <a:xfrm>
            <a:off x="381000" y="6261100"/>
            <a:ext cx="1905000" cy="292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a:defRPr sz="1400"/>
            </a:lvl1pPr>
          </a:lstStyle>
          <a:p>
            <a:r>
              <a:t>*p&lt;0.05; ** P&lt;0.001</a:t>
            </a:r>
          </a:p>
        </p:txBody>
      </p:sp>
      <p:sp>
        <p:nvSpPr>
          <p:cNvPr id="29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a:t>
            </a:fld>
            <a:endParaRPr/>
          </a:p>
        </p:txBody>
      </p:sp>
      <p:graphicFrame>
        <p:nvGraphicFramePr>
          <p:cNvPr id="296" name="2D Bar Chart"/>
          <p:cNvGraphicFramePr/>
          <p:nvPr/>
        </p:nvGraphicFramePr>
        <p:xfrm>
          <a:off x="315292" y="1231900"/>
          <a:ext cx="8258250" cy="5299075"/>
        </p:xfrm>
        <a:graphic>
          <a:graphicData uri="http://schemas.openxmlformats.org/drawingml/2006/chart">
            <c:chart xmlns:c="http://schemas.openxmlformats.org/drawingml/2006/chart" xmlns:r="http://schemas.openxmlformats.org/officeDocument/2006/relationships" r:id="rId3"/>
          </a:graphicData>
        </a:graphic>
      </p:graphicFrame>
      <p:sp>
        <p:nvSpPr>
          <p:cNvPr id="297" name="Figure 11: Childhood trauma and adult abuse comparison between participants who had been in the child welfare system (n=228) and those who had not (n=272)"/>
          <p:cNvSpPr/>
          <p:nvPr/>
        </p:nvSpPr>
        <p:spPr>
          <a:xfrm>
            <a:off x="787400" y="431800"/>
            <a:ext cx="7861300" cy="914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marL="310884" lvl="1" indent="0">
              <a:buClrTx/>
            </a:pPr>
            <a:r>
              <a:rPr b="1"/>
              <a:t>Figure 11:</a:t>
            </a:r>
            <a:r>
              <a:t> Childhood trauma and adult abuse comparison between participants who had been in the child welfare system (n=228) and those who had not (n=272)</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6D5D5"/>
        </a:solidFill>
        <a:effectLst/>
      </p:bgPr>
    </p:bg>
    <p:spTree>
      <p:nvGrpSpPr>
        <p:cNvPr id="1" name=""/>
        <p:cNvGrpSpPr/>
        <p:nvPr/>
      </p:nvGrpSpPr>
      <p:grpSpPr>
        <a:xfrm>
          <a:off x="0" y="0"/>
          <a:ext cx="0" cy="0"/>
          <a:chOff x="0" y="0"/>
          <a:chExt cx="0" cy="0"/>
        </a:xfrm>
      </p:grpSpPr>
      <p:sp>
        <p:nvSpPr>
          <p:cNvPr id="301" name="*p&lt;0.05; ** P&lt;0.001"/>
          <p:cNvSpPr/>
          <p:nvPr/>
        </p:nvSpPr>
        <p:spPr>
          <a:xfrm>
            <a:off x="381000" y="6261100"/>
            <a:ext cx="1905000" cy="292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a:defRPr sz="1400"/>
            </a:lvl1pPr>
          </a:lstStyle>
          <a:p>
            <a:r>
              <a:t>*p&lt;0.05; ** P&lt;0.001</a:t>
            </a:r>
          </a:p>
        </p:txBody>
      </p:sp>
      <p:sp>
        <p:nvSpPr>
          <p:cNvPr id="30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32</a:t>
            </a:fld>
            <a:endParaRPr/>
          </a:p>
        </p:txBody>
      </p:sp>
      <p:graphicFrame>
        <p:nvGraphicFramePr>
          <p:cNvPr id="303" name="2D Bar Chart"/>
          <p:cNvGraphicFramePr/>
          <p:nvPr/>
        </p:nvGraphicFramePr>
        <p:xfrm>
          <a:off x="315292" y="1231900"/>
          <a:ext cx="8258250" cy="5299075"/>
        </p:xfrm>
        <a:graphic>
          <a:graphicData uri="http://schemas.openxmlformats.org/drawingml/2006/chart">
            <c:chart xmlns:c="http://schemas.openxmlformats.org/drawingml/2006/chart" xmlns:r="http://schemas.openxmlformats.org/officeDocument/2006/relationships" r:id="rId3"/>
          </a:graphicData>
        </a:graphic>
      </p:graphicFrame>
      <p:sp>
        <p:nvSpPr>
          <p:cNvPr id="304" name="Figure 11: Childhood trauma and adult abuse comparison between participants who had been in the child welfare system (n=228) and those who had not (n=272)"/>
          <p:cNvSpPr/>
          <p:nvPr/>
        </p:nvSpPr>
        <p:spPr>
          <a:xfrm>
            <a:off x="787400" y="431800"/>
            <a:ext cx="7861300" cy="914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marL="310884" lvl="1" indent="0">
              <a:buClrTx/>
            </a:pPr>
            <a:r>
              <a:rPr b="1"/>
              <a:t>Figure 11:</a:t>
            </a:r>
            <a:r>
              <a:t> Childhood trauma and adult abuse comparison between participants who had been in the child welfare system (n=228) and those who had not (n=272)</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6D5D5"/>
        </a:solidFill>
        <a:effectLst/>
      </p:bgPr>
    </p:bg>
    <p:spTree>
      <p:nvGrpSpPr>
        <p:cNvPr id="1" name=""/>
        <p:cNvGrpSpPr/>
        <p:nvPr/>
      </p:nvGrpSpPr>
      <p:grpSpPr>
        <a:xfrm>
          <a:off x="0" y="0"/>
          <a:ext cx="0" cy="0"/>
          <a:chOff x="0" y="0"/>
          <a:chExt cx="0" cy="0"/>
        </a:xfrm>
      </p:grpSpPr>
      <p:sp>
        <p:nvSpPr>
          <p:cNvPr id="308" name="(if time)CHAT BOX: British Columbia’s numbers seem worse…"/>
          <p:cNvSpPr txBox="1">
            <a:spLocks noGrp="1"/>
          </p:cNvSpPr>
          <p:nvPr>
            <p:ph type="ctrTitle"/>
          </p:nvPr>
        </p:nvSpPr>
        <p:spPr>
          <a:xfrm>
            <a:off x="1095365" y="1551690"/>
            <a:ext cx="7772401" cy="1470026"/>
          </a:xfrm>
          <a:prstGeom prst="rect">
            <a:avLst/>
          </a:prstGeom>
        </p:spPr>
        <p:txBody>
          <a:bodyPr/>
          <a:lstStyle/>
          <a:p>
            <a:r>
              <a:rPr sz="1800">
                <a:solidFill>
                  <a:schemeClr val="accent4">
                    <a:hueOff val="-1081314"/>
                    <a:satOff val="4338"/>
                    <a:lumOff val="-8931"/>
                  </a:schemeClr>
                </a:solidFill>
              </a:rPr>
              <a:t>(if time)</a:t>
            </a:r>
            <a:r>
              <a:rPr>
                <a:solidFill>
                  <a:schemeClr val="accent4">
                    <a:hueOff val="-1081314"/>
                    <a:satOff val="4338"/>
                    <a:lumOff val="-8931"/>
                  </a:schemeClr>
                </a:solidFill>
              </a:rPr>
              <a:t>CHAT BOX:</a:t>
            </a:r>
            <a:r>
              <a:t> British Columbia’s numbers seem worse…</a:t>
            </a:r>
          </a:p>
        </p:txBody>
      </p:sp>
      <p:sp>
        <p:nvSpPr>
          <p:cNvPr id="309" name="What do you think contributes in British Columbia to the high/higher rates of detrimental outcomes of children in care and homeless people?…"/>
          <p:cNvSpPr txBox="1">
            <a:spLocks noGrp="1"/>
          </p:cNvSpPr>
          <p:nvPr>
            <p:ph type="subTitle" sz="half" idx="1"/>
          </p:nvPr>
        </p:nvSpPr>
        <p:spPr>
          <a:xfrm>
            <a:off x="1460636" y="3040357"/>
            <a:ext cx="6400801" cy="2496122"/>
          </a:xfrm>
          <a:prstGeom prst="rect">
            <a:avLst/>
          </a:prstGeom>
        </p:spPr>
        <p:txBody>
          <a:bodyPr/>
          <a:lstStyle/>
          <a:p>
            <a:pPr>
              <a:defRPr sz="2300">
                <a:solidFill>
                  <a:srgbClr val="5E5E5E"/>
                </a:solidFill>
              </a:defRPr>
            </a:pPr>
            <a:r>
              <a:t>What do you think contributes in British Columbia to the high/higher rates of detrimental outcomes of children in care and homeless people? </a:t>
            </a:r>
          </a:p>
          <a:p>
            <a:pPr>
              <a:defRPr sz="2300">
                <a:solidFill>
                  <a:srgbClr val="5E5E5E"/>
                </a:solidFill>
              </a:defRPr>
            </a:pPr>
            <a:endParaRPr/>
          </a:p>
          <a:p>
            <a:pPr>
              <a:defRPr sz="2300">
                <a:solidFill>
                  <a:srgbClr val="5E5E5E"/>
                </a:solidFill>
              </a:defRPr>
            </a:pPr>
            <a:r>
              <a:t>(versus other rates of studies from the US/CAN)</a:t>
            </a:r>
          </a:p>
          <a:p>
            <a:pPr>
              <a:defRPr sz="2700">
                <a:solidFill>
                  <a:srgbClr val="5E5E5E"/>
                </a:solidFill>
              </a:defRPr>
            </a:pPr>
            <a:endParaRPr/>
          </a:p>
        </p:txBody>
      </p:sp>
      <p:sp>
        <p:nvSpPr>
          <p:cNvPr id="31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33</a:t>
            </a:fld>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6D5D5"/>
        </a:solidFill>
        <a:effectLst/>
      </p:bgPr>
    </p:bg>
    <p:spTree>
      <p:nvGrpSpPr>
        <p:cNvPr id="1" name=""/>
        <p:cNvGrpSpPr/>
        <p:nvPr/>
      </p:nvGrpSpPr>
      <p:grpSpPr>
        <a:xfrm>
          <a:off x="0" y="0"/>
          <a:ext cx="0" cy="0"/>
          <a:chOff x="0" y="0"/>
          <a:chExt cx="0" cy="0"/>
        </a:xfrm>
      </p:grpSpPr>
      <p:sp>
        <p:nvSpPr>
          <p:cNvPr id="31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34</a:t>
            </a:fld>
            <a:endParaRPr/>
          </a:p>
        </p:txBody>
      </p:sp>
      <p:sp>
        <p:nvSpPr>
          <p:cNvPr id="313" name="III. Pathways Forward based on the BCHOHS…"/>
          <p:cNvSpPr/>
          <p:nvPr/>
        </p:nvSpPr>
        <p:spPr>
          <a:xfrm>
            <a:off x="482600" y="152400"/>
            <a:ext cx="7581900" cy="6121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algn="ctr">
              <a:defRPr sz="3000" u="sng"/>
            </a:pPr>
            <a:r>
              <a:t>III. Pathways Forward based on the BCHOHS </a:t>
            </a:r>
          </a:p>
          <a:p>
            <a:pPr>
              <a:spcBef>
                <a:spcPts val="900"/>
              </a:spcBef>
              <a:buSzPct val="125000"/>
              <a:buChar char="•"/>
              <a:defRPr sz="1500"/>
            </a:pPr>
            <a:endParaRPr b="1">
              <a:latin typeface="Cambria"/>
              <a:ea typeface="Cambria"/>
              <a:cs typeface="Cambria"/>
              <a:sym typeface="Cambria"/>
            </a:endParaRPr>
          </a:p>
          <a:p>
            <a:pPr>
              <a:spcBef>
                <a:spcPts val="900"/>
              </a:spcBef>
              <a:buClrTx/>
              <a:defRPr sz="2200" b="1"/>
            </a:pPr>
            <a:endParaRPr>
              <a:latin typeface="Cambria"/>
              <a:ea typeface="Cambria"/>
              <a:cs typeface="Cambria"/>
              <a:sym typeface="Cambria"/>
            </a:endParaRPr>
          </a:p>
          <a:p>
            <a:pPr>
              <a:spcBef>
                <a:spcPts val="900"/>
              </a:spcBef>
              <a:buClrTx/>
              <a:defRPr sz="2200" b="1"/>
            </a:pPr>
            <a:r>
              <a:rPr>
                <a:latin typeface="Cambria"/>
                <a:ea typeface="Cambria"/>
                <a:cs typeface="Cambria"/>
                <a:sym typeface="Cambria"/>
              </a:rPr>
              <a:t>I.  Implement and evaluate childhood trauma treatment and prevention programs for vulnerable populations </a:t>
            </a:r>
          </a:p>
          <a:p>
            <a:pPr>
              <a:spcBef>
                <a:spcPts val="900"/>
              </a:spcBef>
            </a:pPr>
            <a:endParaRPr>
              <a:latin typeface="Cambria"/>
              <a:ea typeface="Cambria"/>
              <a:cs typeface="Cambria"/>
              <a:sym typeface="Cambria"/>
            </a:endParaRPr>
          </a:p>
          <a:p>
            <a:pPr marL="342900" lvl="1" indent="0">
              <a:spcBef>
                <a:spcPts val="900"/>
              </a:spcBef>
              <a:buClrTx/>
              <a:buSzPct val="60000"/>
              <a:buFont typeface="Zapf Dingbats"/>
              <a:buChar char="★"/>
              <a:defRPr sz="2000"/>
            </a:pPr>
            <a:r>
              <a:rPr>
                <a:latin typeface="Cambria"/>
                <a:ea typeface="Cambria"/>
                <a:cs typeface="Cambria"/>
                <a:sym typeface="Cambria"/>
              </a:rPr>
              <a:t> </a:t>
            </a:r>
            <a:r>
              <a:rPr b="1">
                <a:latin typeface="Cambria"/>
                <a:ea typeface="Cambria"/>
                <a:cs typeface="Cambria"/>
                <a:sym typeface="Cambria"/>
              </a:rPr>
              <a:t>Support vulnerable families</a:t>
            </a:r>
            <a:r>
              <a:rPr>
                <a:latin typeface="Cambria"/>
                <a:ea typeface="Cambria"/>
                <a:cs typeface="Cambria"/>
                <a:sym typeface="Cambria"/>
              </a:rPr>
              <a:t> </a:t>
            </a:r>
          </a:p>
          <a:p>
            <a:pPr marL="342900" lvl="1" indent="0">
              <a:spcBef>
                <a:spcPts val="900"/>
              </a:spcBef>
              <a:buClrTx/>
              <a:buSzPct val="60000"/>
              <a:buFont typeface="Zapf Dingbats"/>
              <a:buChar char="★"/>
              <a:defRPr sz="2000"/>
            </a:pPr>
            <a:r>
              <a:rPr>
                <a:latin typeface="Cambria"/>
                <a:ea typeface="Cambria"/>
                <a:cs typeface="Cambria"/>
                <a:sym typeface="Cambria"/>
              </a:rPr>
              <a:t> Integrated in the </a:t>
            </a:r>
            <a:r>
              <a:rPr b="1">
                <a:latin typeface="Cambria"/>
                <a:ea typeface="Cambria"/>
                <a:cs typeface="Cambria"/>
                <a:sym typeface="Cambria"/>
              </a:rPr>
              <a:t>community</a:t>
            </a:r>
            <a:endParaRPr>
              <a:latin typeface="Cambria"/>
              <a:ea typeface="Cambria"/>
              <a:cs typeface="Cambria"/>
              <a:sym typeface="Cambria"/>
            </a:endParaRPr>
          </a:p>
          <a:p>
            <a:pPr marL="342900" lvl="1" indent="0">
              <a:spcBef>
                <a:spcPts val="900"/>
              </a:spcBef>
              <a:buClrTx/>
              <a:buSzPct val="60000"/>
              <a:buFont typeface="Zapf Dingbats"/>
              <a:buChar char="★"/>
              <a:defRPr sz="2000"/>
            </a:pPr>
            <a:r>
              <a:rPr>
                <a:latin typeface="Cambria"/>
                <a:ea typeface="Cambria"/>
                <a:cs typeface="Cambria"/>
                <a:sym typeface="Cambria"/>
              </a:rPr>
              <a:t> Help meet unmet mental health care needs in the population</a:t>
            </a:r>
          </a:p>
          <a:p>
            <a:pPr marL="342900" lvl="1" indent="0">
              <a:spcBef>
                <a:spcPts val="900"/>
              </a:spcBef>
              <a:buClrTx/>
              <a:buSzPct val="60000"/>
              <a:buFont typeface="Zapf Dingbats"/>
              <a:buChar char="★"/>
              <a:defRPr sz="2000"/>
            </a:pPr>
            <a:r>
              <a:rPr>
                <a:latin typeface="Cambria"/>
                <a:ea typeface="Cambria"/>
                <a:cs typeface="Cambria"/>
                <a:sym typeface="Cambria"/>
              </a:rPr>
              <a:t> </a:t>
            </a:r>
            <a:r>
              <a:rPr b="1">
                <a:latin typeface="Cambria"/>
                <a:ea typeface="Cambria"/>
                <a:cs typeface="Cambria"/>
                <a:sym typeface="Cambria"/>
              </a:rPr>
              <a:t>Multi-tiered </a:t>
            </a:r>
            <a:r>
              <a:rPr>
                <a:latin typeface="Cambria"/>
                <a:ea typeface="Cambria"/>
                <a:cs typeface="Cambria"/>
                <a:sym typeface="Cambria"/>
              </a:rPr>
              <a:t>programs that addresses </a:t>
            </a:r>
            <a:r>
              <a:rPr b="1">
                <a:latin typeface="Cambria"/>
                <a:ea typeface="Cambria"/>
                <a:cs typeface="Cambria"/>
                <a:sym typeface="Cambria"/>
              </a:rPr>
              <a:t>mental health</a:t>
            </a:r>
            <a:r>
              <a:rPr>
                <a:latin typeface="Cambria"/>
                <a:ea typeface="Cambria"/>
                <a:cs typeface="Cambria"/>
                <a:sym typeface="Cambria"/>
              </a:rPr>
              <a:t>,   </a:t>
            </a:r>
            <a:r>
              <a:rPr b="1">
                <a:latin typeface="Cambria"/>
                <a:ea typeface="Cambria"/>
                <a:cs typeface="Cambria"/>
                <a:sym typeface="Cambria"/>
              </a:rPr>
              <a:t>addiction</a:t>
            </a:r>
            <a:r>
              <a:rPr>
                <a:latin typeface="Cambria"/>
                <a:ea typeface="Cambria"/>
                <a:cs typeface="Cambria"/>
                <a:sym typeface="Cambria"/>
              </a:rPr>
              <a:t> and </a:t>
            </a:r>
            <a:r>
              <a:rPr b="1">
                <a:latin typeface="Cambria"/>
                <a:ea typeface="Cambria"/>
                <a:cs typeface="Cambria"/>
                <a:sym typeface="Cambria"/>
              </a:rPr>
              <a:t>trauma</a:t>
            </a:r>
            <a:r>
              <a:rPr>
                <a:latin typeface="Cambria"/>
                <a:ea typeface="Cambria"/>
                <a:cs typeface="Cambria"/>
                <a:sym typeface="Cambria"/>
              </a:rPr>
              <a:t> issues simultaneously </a:t>
            </a:r>
          </a:p>
          <a:p>
            <a:pPr>
              <a:buClrTx/>
              <a:defRPr sz="2000"/>
            </a:pPr>
            <a:endParaRPr>
              <a:latin typeface="Cambria"/>
              <a:ea typeface="Cambria"/>
              <a:cs typeface="Cambria"/>
              <a:sym typeface="Cambria"/>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6D5D5"/>
        </a:solidFill>
        <a:effectLst/>
      </p:bgPr>
    </p:bg>
    <p:spTree>
      <p:nvGrpSpPr>
        <p:cNvPr id="1" name=""/>
        <p:cNvGrpSpPr/>
        <p:nvPr/>
      </p:nvGrpSpPr>
      <p:grpSpPr>
        <a:xfrm>
          <a:off x="0" y="0"/>
          <a:ext cx="0" cy="0"/>
          <a:chOff x="0" y="0"/>
          <a:chExt cx="0" cy="0"/>
        </a:xfrm>
      </p:grpSpPr>
      <p:sp>
        <p:nvSpPr>
          <p:cNvPr id="31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35</a:t>
            </a:fld>
            <a:endParaRPr/>
          </a:p>
        </p:txBody>
      </p:sp>
      <p:sp>
        <p:nvSpPr>
          <p:cNvPr id="316" name="III. Pathways Forward based on the BCHOHS…"/>
          <p:cNvSpPr/>
          <p:nvPr/>
        </p:nvSpPr>
        <p:spPr>
          <a:xfrm>
            <a:off x="444500" y="279400"/>
            <a:ext cx="8204200" cy="6248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algn="ctr">
              <a:defRPr sz="3000" u="sng"/>
            </a:pPr>
            <a:r>
              <a:t>III. Pathways Forward based on the BCHOHS </a:t>
            </a:r>
          </a:p>
          <a:p>
            <a:pPr>
              <a:spcBef>
                <a:spcPts val="900"/>
              </a:spcBef>
              <a:buClrTx/>
            </a:pPr>
            <a:endParaRPr>
              <a:latin typeface="Cambria"/>
              <a:ea typeface="Cambria"/>
              <a:cs typeface="Cambria"/>
              <a:sym typeface="Cambria"/>
            </a:endParaRPr>
          </a:p>
          <a:p>
            <a:pPr>
              <a:spcBef>
                <a:spcPts val="900"/>
              </a:spcBef>
              <a:defRPr sz="2200" b="1"/>
            </a:pPr>
            <a:r>
              <a:rPr>
                <a:latin typeface="Cambria"/>
                <a:ea typeface="Cambria"/>
                <a:cs typeface="Cambria"/>
                <a:sym typeface="Cambria"/>
              </a:rPr>
              <a:t> II. Incorporate and evaluate mental health and trauma treatment programs in high priority youth settings, including:</a:t>
            </a:r>
          </a:p>
          <a:p>
            <a:pPr>
              <a:spcBef>
                <a:spcPts val="900"/>
              </a:spcBef>
              <a:buClrTx/>
              <a:defRPr sz="1500"/>
            </a:pPr>
            <a:endParaRPr sz="1800"/>
          </a:p>
          <a:p>
            <a:pPr marL="304800" lvl="2" indent="-152400">
              <a:spcBef>
                <a:spcPts val="900"/>
              </a:spcBef>
              <a:buClrTx/>
              <a:buSzPct val="60000"/>
              <a:buFont typeface="Zapf Dingbats"/>
              <a:buChar char="✴"/>
              <a:defRPr sz="2000"/>
            </a:pPr>
            <a:r>
              <a:t> </a:t>
            </a:r>
            <a:r>
              <a:rPr b="1"/>
              <a:t>Mental health</a:t>
            </a:r>
            <a:r>
              <a:t> and </a:t>
            </a:r>
            <a:r>
              <a:rPr b="1"/>
              <a:t>addiction</a:t>
            </a:r>
            <a:r>
              <a:t> </a:t>
            </a:r>
            <a:r>
              <a:rPr b="1"/>
              <a:t>support</a:t>
            </a:r>
            <a:r>
              <a:t> for children in care</a:t>
            </a:r>
          </a:p>
          <a:p>
            <a:pPr marL="304800" lvl="2" indent="-152400">
              <a:spcBef>
                <a:spcPts val="900"/>
              </a:spcBef>
              <a:buClrTx/>
              <a:buSzPct val="60000"/>
              <a:buFont typeface="Zapf Dingbats"/>
              <a:buChar char="✴"/>
              <a:defRPr sz="2000"/>
            </a:pPr>
            <a:r>
              <a:t> </a:t>
            </a:r>
            <a:r>
              <a:rPr b="1"/>
              <a:t>On going support for foster parents</a:t>
            </a:r>
            <a:r>
              <a:t> that offer education and skill development in areas related to </a:t>
            </a:r>
            <a:r>
              <a:rPr b="1"/>
              <a:t>attachment</a:t>
            </a:r>
            <a:r>
              <a:t>, </a:t>
            </a:r>
            <a:r>
              <a:rPr b="1"/>
              <a:t>trust</a:t>
            </a:r>
            <a:r>
              <a:t>, </a:t>
            </a:r>
            <a:r>
              <a:rPr b="1"/>
              <a:t>attunement</a:t>
            </a:r>
            <a:r>
              <a:t>, </a:t>
            </a:r>
            <a:r>
              <a:rPr b="1"/>
              <a:t>trauma</a:t>
            </a:r>
            <a:r>
              <a:t>, </a:t>
            </a:r>
            <a:r>
              <a:rPr b="1"/>
              <a:t>non-violent communication</a:t>
            </a:r>
            <a:r>
              <a:t>, </a:t>
            </a:r>
            <a:r>
              <a:rPr b="1"/>
              <a:t>mental health</a:t>
            </a:r>
            <a:r>
              <a:t> and </a:t>
            </a:r>
            <a:r>
              <a:rPr b="1"/>
              <a:t>substance use</a:t>
            </a:r>
          </a:p>
          <a:p>
            <a:pPr marL="304800" lvl="2" indent="-152400">
              <a:spcBef>
                <a:spcPts val="900"/>
              </a:spcBef>
              <a:buClrTx/>
              <a:buSzPct val="60000"/>
              <a:buFont typeface="Zapf Dingbats"/>
              <a:buChar char="✴"/>
              <a:defRPr sz="2000"/>
            </a:pPr>
            <a:r>
              <a:t>Programs and policies dedicated to and led by </a:t>
            </a:r>
            <a:r>
              <a:rPr b="1"/>
              <a:t>Aboriginal</a:t>
            </a:r>
            <a:r>
              <a:t> people</a:t>
            </a:r>
          </a:p>
          <a:p>
            <a:pPr marL="304800" lvl="2" indent="-152400">
              <a:spcBef>
                <a:spcPts val="900"/>
              </a:spcBef>
              <a:buClrTx/>
              <a:buSzPct val="60000"/>
              <a:buFont typeface="Zapf Dingbats"/>
              <a:buChar char="✴"/>
              <a:defRPr sz="2000"/>
            </a:pPr>
            <a:r>
              <a:rPr b="1"/>
              <a:t>Transition programs</a:t>
            </a:r>
            <a:r>
              <a:t> for youth leaving care (Foster Care Independence Act, 1999)</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6D5D5"/>
        </a:solidFill>
        <a:effectLst/>
      </p:bgPr>
    </p:bg>
    <p:spTree>
      <p:nvGrpSpPr>
        <p:cNvPr id="1" name=""/>
        <p:cNvGrpSpPr/>
        <p:nvPr/>
      </p:nvGrpSpPr>
      <p:grpSpPr>
        <a:xfrm>
          <a:off x="0" y="0"/>
          <a:ext cx="0" cy="0"/>
          <a:chOff x="0" y="0"/>
          <a:chExt cx="0" cy="0"/>
        </a:xfrm>
      </p:grpSpPr>
      <p:sp>
        <p:nvSpPr>
          <p:cNvPr id="31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36</a:t>
            </a:fld>
            <a:endParaRPr/>
          </a:p>
        </p:txBody>
      </p:sp>
      <p:sp>
        <p:nvSpPr>
          <p:cNvPr id="319" name="III. The Way Forward: Current evidence base"/>
          <p:cNvSpPr/>
          <p:nvPr/>
        </p:nvSpPr>
        <p:spPr>
          <a:xfrm>
            <a:off x="457200" y="109537"/>
            <a:ext cx="8229600" cy="59690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lvl1pPr algn="ctr">
              <a:buClrTx/>
              <a:defRPr sz="3500" u="sng"/>
            </a:lvl1pPr>
          </a:lstStyle>
          <a:p>
            <a:r>
              <a:t>III. The Way Forward: Current evidence base</a:t>
            </a:r>
          </a:p>
        </p:txBody>
      </p:sp>
      <p:sp>
        <p:nvSpPr>
          <p:cNvPr id="320" name="What type of programs are needed:…"/>
          <p:cNvSpPr/>
          <p:nvPr/>
        </p:nvSpPr>
        <p:spPr>
          <a:xfrm>
            <a:off x="482600" y="1003300"/>
            <a:ext cx="7937500" cy="5676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a:defRPr sz="2200" b="1" u="sng"/>
            </a:pPr>
            <a:r>
              <a:t>What type of programs are needed:</a:t>
            </a:r>
          </a:p>
          <a:p>
            <a:pPr>
              <a:buClrTx/>
              <a:defRPr sz="1500"/>
            </a:pPr>
            <a:endParaRPr/>
          </a:p>
          <a:p>
            <a:pPr>
              <a:buSzPct val="125000"/>
              <a:buChar char="•"/>
              <a:defRPr sz="1500"/>
            </a:pPr>
            <a:r>
              <a:t> </a:t>
            </a:r>
            <a:r>
              <a:rPr sz="1800"/>
              <a:t>Programs that are suitable for the population:</a:t>
            </a:r>
          </a:p>
          <a:p>
            <a:pPr marL="342900" lvl="1" indent="0">
              <a:buClrTx/>
              <a:buSzPct val="125000"/>
              <a:buChar char="•"/>
              <a:defRPr sz="1500"/>
            </a:pPr>
            <a:r>
              <a:rPr sz="1800"/>
              <a:t> “</a:t>
            </a:r>
            <a:r>
              <a:rPr sz="1800" b="1"/>
              <a:t>meet youth where there at”</a:t>
            </a:r>
            <a:endParaRPr sz="1800"/>
          </a:p>
          <a:p>
            <a:pPr marL="342900" lvl="1" indent="0">
              <a:buClrTx/>
              <a:buSzPct val="125000"/>
              <a:buChar char="•"/>
              <a:defRPr sz="1500"/>
            </a:pPr>
            <a:r>
              <a:rPr sz="1800"/>
              <a:t> </a:t>
            </a:r>
            <a:r>
              <a:rPr sz="1800" b="1"/>
              <a:t>non-threatening  </a:t>
            </a:r>
          </a:p>
          <a:p>
            <a:pPr marL="342900" lvl="1" indent="0">
              <a:buClrTx/>
              <a:buSzPct val="125000"/>
              <a:buChar char="•"/>
              <a:defRPr sz="1500"/>
            </a:pPr>
            <a:r>
              <a:rPr sz="1800" b="1"/>
              <a:t> non-stigmatizing </a:t>
            </a:r>
          </a:p>
          <a:p>
            <a:pPr>
              <a:buClrTx/>
              <a:defRPr sz="1500"/>
            </a:pPr>
            <a:endParaRPr sz="1800"/>
          </a:p>
          <a:p>
            <a:pPr>
              <a:buClrTx/>
              <a:buSzPct val="100000"/>
              <a:buChar char="•"/>
              <a:defRPr sz="1500"/>
            </a:pPr>
            <a:r>
              <a:rPr sz="1800"/>
              <a:t> Evidence based programming that reflects the </a:t>
            </a:r>
            <a:r>
              <a:rPr sz="1800" b="1"/>
              <a:t>inter-relationship</a:t>
            </a:r>
            <a:r>
              <a:rPr sz="1800"/>
              <a:t> between many of the major issues confronting youth, by </a:t>
            </a:r>
            <a:r>
              <a:rPr sz="1800" b="1"/>
              <a:t>simultaneously</a:t>
            </a:r>
            <a:r>
              <a:rPr sz="1800"/>
              <a:t> addressing:</a:t>
            </a:r>
          </a:p>
          <a:p>
            <a:pPr marL="457200" lvl="1" indent="0">
              <a:buClrTx/>
              <a:buSzPct val="100000"/>
              <a:buChar char="•"/>
              <a:defRPr sz="1500"/>
            </a:pPr>
            <a:r>
              <a:rPr sz="1800"/>
              <a:t> </a:t>
            </a:r>
            <a:r>
              <a:rPr sz="1800" b="1"/>
              <a:t>mental health</a:t>
            </a:r>
          </a:p>
          <a:p>
            <a:pPr marL="457200" lvl="1" indent="0">
              <a:buClrTx/>
              <a:buSzPct val="100000"/>
              <a:buChar char="•"/>
              <a:defRPr sz="1500"/>
            </a:pPr>
            <a:r>
              <a:rPr sz="1800" b="1"/>
              <a:t> addiction</a:t>
            </a:r>
          </a:p>
          <a:p>
            <a:pPr marL="457200" lvl="1" indent="0">
              <a:buClrTx/>
              <a:buSzPct val="100000"/>
              <a:buChar char="•"/>
              <a:defRPr sz="1500"/>
            </a:pPr>
            <a:r>
              <a:rPr sz="1800" b="1"/>
              <a:t> trauma</a:t>
            </a:r>
          </a:p>
          <a:p>
            <a:pPr marL="457200" lvl="1" indent="0">
              <a:buClrTx/>
              <a:buSzPct val="100000"/>
              <a:buChar char="•"/>
              <a:defRPr sz="1500"/>
            </a:pPr>
            <a:r>
              <a:rPr sz="1800" b="1"/>
              <a:t> trust </a:t>
            </a:r>
          </a:p>
          <a:p>
            <a:pPr marL="457200" lvl="1" indent="0">
              <a:buClrTx/>
              <a:buSzPct val="100000"/>
              <a:buChar char="•"/>
              <a:defRPr sz="1500"/>
            </a:pPr>
            <a:r>
              <a:rPr sz="1800" b="1"/>
              <a:t> attachment </a:t>
            </a:r>
            <a:endParaRPr sz="1800"/>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6D5D5"/>
        </a:solidFill>
        <a:effectLst/>
      </p:bgPr>
    </p:bg>
    <p:spTree>
      <p:nvGrpSpPr>
        <p:cNvPr id="1" name=""/>
        <p:cNvGrpSpPr/>
        <p:nvPr/>
      </p:nvGrpSpPr>
      <p:grpSpPr>
        <a:xfrm>
          <a:off x="0" y="0"/>
          <a:ext cx="0" cy="0"/>
          <a:chOff x="0" y="0"/>
          <a:chExt cx="0" cy="0"/>
        </a:xfrm>
      </p:grpSpPr>
      <p:sp>
        <p:nvSpPr>
          <p:cNvPr id="324" name="CHAT BOX: What does that even mean?"/>
          <p:cNvSpPr txBox="1">
            <a:spLocks noGrp="1"/>
          </p:cNvSpPr>
          <p:nvPr>
            <p:ph type="ctrTitle"/>
          </p:nvPr>
        </p:nvSpPr>
        <p:spPr>
          <a:xfrm>
            <a:off x="733865" y="1551690"/>
            <a:ext cx="8133901" cy="1470026"/>
          </a:xfrm>
          <a:prstGeom prst="rect">
            <a:avLst/>
          </a:prstGeom>
        </p:spPr>
        <p:txBody>
          <a:bodyPr/>
          <a:lstStyle/>
          <a:p>
            <a:r>
              <a:rPr>
                <a:solidFill>
                  <a:schemeClr val="accent4">
                    <a:hueOff val="-1081314"/>
                    <a:satOff val="4338"/>
                    <a:lumOff val="-8931"/>
                  </a:schemeClr>
                </a:solidFill>
              </a:rPr>
              <a:t>CHAT BOX: </a:t>
            </a:r>
            <a:r>
              <a:rPr sz="3600"/>
              <a:t>What does that even mean? </a:t>
            </a:r>
          </a:p>
        </p:txBody>
      </p:sp>
      <p:sp>
        <p:nvSpPr>
          <p:cNvPr id="325" name="These recommendations are so unspecific, vague and I do not want to hear the empty phrase ‘meet the youth where they are at’ one more time. What does that even mean in real life?…"/>
          <p:cNvSpPr txBox="1">
            <a:spLocks noGrp="1"/>
          </p:cNvSpPr>
          <p:nvPr>
            <p:ph type="subTitle" sz="half" idx="1"/>
          </p:nvPr>
        </p:nvSpPr>
        <p:spPr>
          <a:xfrm>
            <a:off x="1460636" y="3040357"/>
            <a:ext cx="6400801" cy="2496122"/>
          </a:xfrm>
          <a:prstGeom prst="rect">
            <a:avLst/>
          </a:prstGeom>
        </p:spPr>
        <p:txBody>
          <a:bodyPr/>
          <a:lstStyle/>
          <a:p>
            <a:pPr>
              <a:defRPr sz="2300">
                <a:solidFill>
                  <a:srgbClr val="5E5E5E"/>
                </a:solidFill>
              </a:defRPr>
            </a:pPr>
            <a:r>
              <a:t>These recommendations are so unspecific, vague and I do not want to hear the empty phrase ‘meet the youth where they are at’ one more time. What does that even mean in real life? </a:t>
            </a:r>
          </a:p>
          <a:p>
            <a:pPr>
              <a:defRPr sz="2300">
                <a:solidFill>
                  <a:srgbClr val="5E5E5E"/>
                </a:solidFill>
              </a:defRPr>
            </a:pPr>
            <a:r>
              <a:t>Share your ideas, thoughts, (dreams)!</a:t>
            </a:r>
          </a:p>
          <a:p>
            <a:pPr>
              <a:defRPr sz="2300">
                <a:solidFill>
                  <a:srgbClr val="5E5E5E"/>
                </a:solidFill>
              </a:defRPr>
            </a:pPr>
            <a:endParaRPr/>
          </a:p>
          <a:p>
            <a:pPr>
              <a:defRPr sz="2700">
                <a:solidFill>
                  <a:srgbClr val="5E5E5E"/>
                </a:solidFill>
              </a:defRPr>
            </a:pPr>
            <a:endParaRPr/>
          </a:p>
        </p:txBody>
      </p:sp>
      <p:sp>
        <p:nvSpPr>
          <p:cNvPr id="32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37</a:t>
            </a:fld>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6D5D5"/>
        </a:solidFill>
        <a:effectLst/>
      </p:bgPr>
    </p:bg>
    <p:spTree>
      <p:nvGrpSpPr>
        <p:cNvPr id="1" name=""/>
        <p:cNvGrpSpPr/>
        <p:nvPr/>
      </p:nvGrpSpPr>
      <p:grpSpPr>
        <a:xfrm>
          <a:off x="0" y="0"/>
          <a:ext cx="0" cy="0"/>
          <a:chOff x="0" y="0"/>
          <a:chExt cx="0" cy="0"/>
        </a:xfrm>
      </p:grpSpPr>
      <p:sp>
        <p:nvSpPr>
          <p:cNvPr id="328" name="Thank you!"/>
          <p:cNvSpPr txBox="1">
            <a:spLocks noGrp="1"/>
          </p:cNvSpPr>
          <p:nvPr>
            <p:ph type="body" sz="half" idx="1"/>
          </p:nvPr>
        </p:nvSpPr>
        <p:spPr>
          <a:xfrm>
            <a:off x="457200" y="4937852"/>
            <a:ext cx="8229600" cy="1638301"/>
          </a:xfrm>
          <a:prstGeom prst="rect">
            <a:avLst/>
          </a:prstGeom>
        </p:spPr>
        <p:txBody>
          <a:bodyPr anchor="ctr"/>
          <a:lstStyle>
            <a:lvl1pPr algn="ctr">
              <a:spcBef>
                <a:spcPts val="1000"/>
              </a:spcBef>
              <a:buSzTx/>
              <a:buFontTx/>
              <a:buNone/>
              <a:defRPr sz="4400">
                <a:solidFill>
                  <a:srgbClr val="5E5E5E"/>
                </a:solidFill>
              </a:defRPr>
            </a:lvl1pPr>
          </a:lstStyle>
          <a:p>
            <a:pPr>
              <a:defRPr sz="3200"/>
            </a:pPr>
            <a:r>
              <a:rPr sz="4400"/>
              <a:t>Thank you!</a:t>
            </a:r>
          </a:p>
        </p:txBody>
      </p:sp>
      <p:sp>
        <p:nvSpPr>
          <p:cNvPr id="32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38</a:t>
            </a:fld>
            <a:endParaRPr/>
          </a:p>
        </p:txBody>
      </p:sp>
      <p:pic>
        <p:nvPicPr>
          <p:cNvPr id="330" name="Screen Shot 2021-01-24 at 3.11.26 PM.png" descr="Screen Shot 2021-01-24 at 3.11.26 PM.png"/>
          <p:cNvPicPr>
            <a:picLocks noChangeAspect="1"/>
          </p:cNvPicPr>
          <p:nvPr/>
        </p:nvPicPr>
        <p:blipFill>
          <a:blip r:embed="rId2"/>
          <a:stretch>
            <a:fillRect/>
          </a:stretch>
        </p:blipFill>
        <p:spPr>
          <a:xfrm>
            <a:off x="557410" y="141769"/>
            <a:ext cx="7568268" cy="4999137"/>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6D5D5"/>
        </a:solidFill>
        <a:effectLst/>
      </p:bgPr>
    </p:bg>
    <p:spTree>
      <p:nvGrpSpPr>
        <p:cNvPr id="1" name=""/>
        <p:cNvGrpSpPr/>
        <p:nvPr/>
      </p:nvGrpSpPr>
      <p:grpSpPr>
        <a:xfrm>
          <a:off x="0" y="0"/>
          <a:ext cx="0" cy="0"/>
          <a:chOff x="0" y="0"/>
          <a:chExt cx="0" cy="0"/>
        </a:xfrm>
      </p:grpSpPr>
      <p:sp>
        <p:nvSpPr>
          <p:cNvPr id="45" name="Overview"/>
          <p:cNvSpPr txBox="1">
            <a:spLocks noGrp="1"/>
          </p:cNvSpPr>
          <p:nvPr>
            <p:ph type="title"/>
          </p:nvPr>
        </p:nvSpPr>
        <p:spPr>
          <a:prstGeom prst="rect">
            <a:avLst/>
          </a:prstGeom>
        </p:spPr>
        <p:txBody>
          <a:bodyPr/>
          <a:lstStyle>
            <a:lvl1pPr>
              <a:defRPr sz="3959" b="1" u="sng">
                <a:effectLst>
                  <a:outerShdw blurRad="63500" dist="38100" dir="2700000" rotWithShape="0">
                    <a:srgbClr val="76D6FF">
                      <a:alpha val="50000"/>
                    </a:srgbClr>
                  </a:outerShdw>
                </a:effectLst>
              </a:defRPr>
            </a:lvl1pPr>
          </a:lstStyle>
          <a:p>
            <a:pPr>
              <a:defRPr sz="4400" b="0">
                <a:effectLst>
                  <a:outerShdw blurRad="127000" dist="38100" dir="2700000" rotWithShape="0">
                    <a:srgbClr val="76D6FF">
                      <a:alpha val="50000"/>
                    </a:srgbClr>
                  </a:outerShdw>
                </a:effectLst>
              </a:defRPr>
            </a:pPr>
            <a:r>
              <a:rPr sz="3959" b="1">
                <a:effectLst>
                  <a:outerShdw blurRad="63500" dist="38100" dir="2700000" rotWithShape="0">
                    <a:srgbClr val="76D6FF">
                      <a:alpha val="50000"/>
                    </a:srgbClr>
                  </a:outerShdw>
                </a:effectLst>
              </a:rPr>
              <a:t>Overview</a:t>
            </a:r>
          </a:p>
        </p:txBody>
      </p:sp>
      <p:sp>
        <p:nvSpPr>
          <p:cNvPr id="46" name="I. Background Research…"/>
          <p:cNvSpPr txBox="1">
            <a:spLocks noGrp="1"/>
          </p:cNvSpPr>
          <p:nvPr>
            <p:ph type="body" idx="1"/>
          </p:nvPr>
        </p:nvSpPr>
        <p:spPr>
          <a:xfrm>
            <a:off x="457200" y="1427162"/>
            <a:ext cx="8191500" cy="4864101"/>
          </a:xfrm>
          <a:prstGeom prst="rect">
            <a:avLst/>
          </a:prstGeom>
        </p:spPr>
        <p:txBody>
          <a:bodyPr/>
          <a:lstStyle/>
          <a:p>
            <a:pPr marL="0" indent="0">
              <a:spcBef>
                <a:spcPts val="900"/>
              </a:spcBef>
              <a:buSzTx/>
              <a:buNone/>
              <a:defRPr sz="2800">
                <a:effectLst>
                  <a:outerShdw blurRad="127000" dist="38100" dir="2700000" rotWithShape="0">
                    <a:srgbClr val="76D6FF">
                      <a:alpha val="40000"/>
                    </a:srgbClr>
                  </a:outerShdw>
                </a:effectLst>
              </a:defRPr>
            </a:pPr>
            <a:r>
              <a:t>I. Background Research</a:t>
            </a:r>
          </a:p>
          <a:p>
            <a:pPr lvl="2">
              <a:spcBef>
                <a:spcPts val="900"/>
              </a:spcBef>
              <a:defRPr sz="2000"/>
            </a:pPr>
            <a:r>
              <a:t>Describe child welfare in Canada and BC</a:t>
            </a:r>
          </a:p>
          <a:p>
            <a:pPr lvl="2">
              <a:spcBef>
                <a:spcPts val="900"/>
              </a:spcBef>
              <a:defRPr sz="2000"/>
            </a:pPr>
            <a:r>
              <a:t>Describe the relationships between child welfare, homelessness and indicators of health (as much as we know it)</a:t>
            </a:r>
          </a:p>
          <a:p>
            <a:pPr marL="0" lvl="1" indent="0">
              <a:spcBef>
                <a:spcPts val="900"/>
              </a:spcBef>
              <a:buSzTx/>
              <a:buNone/>
              <a:defRPr>
                <a:effectLst>
                  <a:outerShdw blurRad="127000" dist="38100" dir="2700000" rotWithShape="0">
                    <a:srgbClr val="76D6FF">
                      <a:alpha val="40000"/>
                    </a:srgbClr>
                  </a:outerShdw>
                </a:effectLst>
              </a:defRPr>
            </a:pPr>
            <a:r>
              <a:t>II. Results from the BCHOHS</a:t>
            </a:r>
          </a:p>
          <a:p>
            <a:pPr lvl="2">
              <a:spcBef>
                <a:spcPts val="900"/>
              </a:spcBef>
              <a:defRPr sz="2000"/>
            </a:pPr>
            <a:r>
              <a:t>Descriptive and correlated statistics</a:t>
            </a:r>
          </a:p>
          <a:p>
            <a:pPr marL="0" lvl="1" indent="0">
              <a:spcBef>
                <a:spcPts val="900"/>
              </a:spcBef>
              <a:buSzTx/>
              <a:buNone/>
              <a:defRPr>
                <a:effectLst>
                  <a:outerShdw blurRad="127000" dist="38100" dir="2700000" rotWithShape="0">
                    <a:srgbClr val="76D6FF">
                      <a:alpha val="40000"/>
                    </a:srgbClr>
                  </a:outerShdw>
                </a:effectLst>
              </a:defRPr>
            </a:pPr>
            <a:r>
              <a:t>III. Pathways Forward</a:t>
            </a:r>
          </a:p>
          <a:p>
            <a:pPr lvl="2">
              <a:spcBef>
                <a:spcPts val="900"/>
              </a:spcBef>
              <a:defRPr sz="2000"/>
            </a:pPr>
            <a:r>
              <a:t>Conclusion from the BCHOHS and opportunities for positive change</a:t>
            </a:r>
          </a:p>
          <a:p>
            <a:pPr lvl="2">
              <a:spcBef>
                <a:spcPts val="900"/>
              </a:spcBef>
              <a:defRPr sz="2000"/>
            </a:pPr>
            <a:r>
              <a:t>Summary of the current evidence base</a:t>
            </a:r>
          </a:p>
          <a:p>
            <a:pPr lvl="2">
              <a:spcBef>
                <a:spcPts val="900"/>
              </a:spcBef>
              <a:defRPr sz="2000"/>
            </a:pPr>
            <a:r>
              <a:t>Ongoing innovative programming and research</a:t>
            </a:r>
          </a:p>
        </p:txBody>
      </p:sp>
      <p:sp>
        <p:nvSpPr>
          <p:cNvPr id="4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6D5D5"/>
        </a:solidFill>
        <a:effectLst/>
      </p:bgPr>
    </p:bg>
    <p:spTree>
      <p:nvGrpSpPr>
        <p:cNvPr id="1" name=""/>
        <p:cNvGrpSpPr/>
        <p:nvPr/>
      </p:nvGrpSpPr>
      <p:grpSpPr>
        <a:xfrm>
          <a:off x="0" y="0"/>
          <a:ext cx="0" cy="0"/>
          <a:chOff x="0" y="0"/>
          <a:chExt cx="0" cy="0"/>
        </a:xfrm>
      </p:grpSpPr>
      <p:pic>
        <p:nvPicPr>
          <p:cNvPr id="49" name="children-banner-english.png" descr="children-banner-english.png"/>
          <p:cNvPicPr>
            <a:picLocks noChangeAspect="1"/>
          </p:cNvPicPr>
          <p:nvPr/>
        </p:nvPicPr>
        <p:blipFill>
          <a:blip r:embed="rId2"/>
          <a:stretch>
            <a:fillRect/>
          </a:stretch>
        </p:blipFill>
        <p:spPr>
          <a:xfrm>
            <a:off x="203200" y="365447"/>
            <a:ext cx="8724900" cy="802505"/>
          </a:xfrm>
          <a:prstGeom prst="rect">
            <a:avLst/>
          </a:prstGeom>
          <a:ln w="12700">
            <a:miter lim="400000"/>
          </a:ln>
        </p:spPr>
      </p:pic>
      <p:sp>
        <p:nvSpPr>
          <p:cNvPr id="50" name="“Child welfare” is a term used to describe a set of government and private services designed to protect children and encourage family stability. The main aim of these services is to safeguard children from abuse and neglect. Child welfare agencies will t"/>
          <p:cNvSpPr txBox="1">
            <a:spLocks noGrp="1"/>
          </p:cNvSpPr>
          <p:nvPr>
            <p:ph type="body" idx="1"/>
          </p:nvPr>
        </p:nvSpPr>
        <p:spPr>
          <a:xfrm>
            <a:off x="317500" y="1363662"/>
            <a:ext cx="8191500" cy="4864101"/>
          </a:xfrm>
          <a:prstGeom prst="rect">
            <a:avLst/>
          </a:prstGeom>
        </p:spPr>
        <p:txBody>
          <a:bodyPr lIns="0" tIns="0" rIns="0" bIns="0"/>
          <a:lstStyle/>
          <a:p>
            <a:pPr marL="0" indent="0">
              <a:spcBef>
                <a:spcPts val="900"/>
              </a:spcBef>
              <a:buSzTx/>
              <a:buNone/>
              <a:defRPr sz="2800" i="1">
                <a:effectLst>
                  <a:outerShdw blurRad="127000" dist="38100" dir="2700000" rotWithShape="0">
                    <a:srgbClr val="76D6FF">
                      <a:alpha val="40000"/>
                    </a:srgbClr>
                  </a:outerShdw>
                </a:effectLst>
              </a:defRPr>
            </a:pPr>
            <a:r>
              <a:rPr>
                <a:latin typeface="Times Roman"/>
                <a:ea typeface="Times Roman"/>
                <a:cs typeface="Times Roman"/>
                <a:sym typeface="Times Roman"/>
              </a:rPr>
              <a:t>“Child welfare” is a term used to describe a set of government and private services designed to </a:t>
            </a:r>
            <a:r>
              <a:rPr b="1">
                <a:latin typeface="Times Roman"/>
                <a:ea typeface="Times Roman"/>
                <a:cs typeface="Times Roman"/>
                <a:sym typeface="Times Roman"/>
              </a:rPr>
              <a:t>protect children</a:t>
            </a:r>
            <a:r>
              <a:rPr>
                <a:latin typeface="Times Roman"/>
                <a:ea typeface="Times Roman"/>
                <a:cs typeface="Times Roman"/>
                <a:sym typeface="Times Roman"/>
              </a:rPr>
              <a:t> and encourage family stability. The main aim of these services is to safeguard children from abuse and neglect. Child welfare agencies will typically investigate allegations of abuse and neglect, supervise foster care and arrange adoptions. They also offer services aimed to </a:t>
            </a:r>
            <a:r>
              <a:rPr b="1">
                <a:latin typeface="Times Roman"/>
                <a:ea typeface="Times Roman"/>
                <a:cs typeface="Times Roman"/>
                <a:sym typeface="Times Roman"/>
              </a:rPr>
              <a:t>support families</a:t>
            </a:r>
            <a:r>
              <a:rPr>
                <a:latin typeface="Times Roman"/>
                <a:ea typeface="Times Roman"/>
                <a:cs typeface="Times Roman"/>
                <a:sym typeface="Times Roman"/>
              </a:rPr>
              <a:t> so that they can stay intact and raise children successfully.”</a:t>
            </a:r>
            <a:endParaRPr sz="1200">
              <a:latin typeface="Times Roman"/>
              <a:ea typeface="Times Roman"/>
              <a:cs typeface="Times Roman"/>
              <a:sym typeface="Times Roman"/>
            </a:endParaRPr>
          </a:p>
          <a:p>
            <a:pPr marL="0" lvl="2" indent="914400">
              <a:spcBef>
                <a:spcPts val="900"/>
              </a:spcBef>
              <a:buSzTx/>
              <a:buNone/>
              <a:defRPr sz="2000">
                <a:effectLst>
                  <a:outerShdw blurRad="127000" dist="38100" dir="2700000" rotWithShape="0">
                    <a:srgbClr val="76D6FF">
                      <a:alpha val="40000"/>
                    </a:srgbClr>
                  </a:outerShdw>
                </a:effectLst>
              </a:defRPr>
            </a:pPr>
            <a:r>
              <a:rPr>
                <a:latin typeface="Times Roman"/>
                <a:ea typeface="Times Roman"/>
                <a:cs typeface="Times Roman"/>
                <a:sym typeface="Times Roman"/>
              </a:rPr>
              <a:t>-Canadian Child Welfare Research Portal: </a:t>
            </a:r>
            <a:r>
              <a:rPr u="sng">
                <a:latin typeface="Times Roman"/>
                <a:ea typeface="Times Roman"/>
                <a:cs typeface="Times Roman"/>
                <a:sym typeface="Times Roman"/>
                <a:hlinkClick r:id="rId3"/>
              </a:rPr>
              <a:t>http://www.cwrp.ca</a:t>
            </a:r>
          </a:p>
        </p:txBody>
      </p:sp>
      <p:sp>
        <p:nvSpPr>
          <p:cNvPr id="5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6D5D5"/>
        </a:solidFill>
        <a:effectLst/>
      </p:bgPr>
    </p:bg>
    <p:spTree>
      <p:nvGrpSpPr>
        <p:cNvPr id="1" name=""/>
        <p:cNvGrpSpPr/>
        <p:nvPr/>
      </p:nvGrpSpPr>
      <p:grpSpPr>
        <a:xfrm>
          <a:off x="0" y="0"/>
          <a:ext cx="0" cy="0"/>
          <a:chOff x="0" y="0"/>
          <a:chExt cx="0" cy="0"/>
        </a:xfrm>
      </p:grpSpPr>
      <p:sp>
        <p:nvSpPr>
          <p:cNvPr id="53" name="SLIDO Poll: Child Welfare System"/>
          <p:cNvSpPr txBox="1">
            <a:spLocks noGrp="1"/>
          </p:cNvSpPr>
          <p:nvPr>
            <p:ph type="ctrTitle"/>
          </p:nvPr>
        </p:nvSpPr>
        <p:spPr>
          <a:prstGeom prst="rect">
            <a:avLst/>
          </a:prstGeom>
        </p:spPr>
        <p:txBody>
          <a:bodyPr/>
          <a:lstStyle>
            <a:lvl1pPr>
              <a:defRPr>
                <a:solidFill>
                  <a:schemeClr val="accent4">
                    <a:hueOff val="-1081314"/>
                    <a:satOff val="4338"/>
                    <a:lumOff val="-8931"/>
                  </a:schemeClr>
                </a:solidFill>
              </a:defRPr>
            </a:lvl1pPr>
          </a:lstStyle>
          <a:p>
            <a:pPr>
              <a:defRPr>
                <a:solidFill>
                  <a:srgbClr val="000000"/>
                </a:solidFill>
              </a:defRPr>
            </a:pPr>
            <a:r>
              <a:rPr>
                <a:solidFill>
                  <a:schemeClr val="accent4">
                    <a:hueOff val="-1081314"/>
                    <a:satOff val="4338"/>
                    <a:lumOff val="-8931"/>
                  </a:schemeClr>
                </a:solidFill>
              </a:rPr>
              <a:t>SLIDO Poll: Child Welfare System</a:t>
            </a:r>
          </a:p>
        </p:txBody>
      </p:sp>
      <p:sp>
        <p:nvSpPr>
          <p:cNvPr id="54" name="If you have any experience with the Child Welfare System, how would you describe your experience with this system?"/>
          <p:cNvSpPr txBox="1">
            <a:spLocks noGrp="1"/>
          </p:cNvSpPr>
          <p:nvPr>
            <p:ph type="subTitle" sz="half" idx="1"/>
          </p:nvPr>
        </p:nvSpPr>
        <p:spPr>
          <a:xfrm>
            <a:off x="1371600" y="3886200"/>
            <a:ext cx="6400800" cy="2496121"/>
          </a:xfrm>
          <a:prstGeom prst="rect">
            <a:avLst/>
          </a:prstGeom>
        </p:spPr>
        <p:txBody>
          <a:bodyPr/>
          <a:lstStyle>
            <a:lvl1pPr>
              <a:defRPr sz="2700">
                <a:solidFill>
                  <a:srgbClr val="5E5E5E"/>
                </a:solidFill>
              </a:defRPr>
            </a:lvl1pPr>
          </a:lstStyle>
          <a:p>
            <a:r>
              <a:t>If you have any experience with the Child Welfare System, how would you describe your experience with this system? </a:t>
            </a:r>
          </a:p>
        </p:txBody>
      </p:sp>
      <p:sp>
        <p:nvSpPr>
          <p:cNvPr id="55" name="Slide Number"/>
          <p:cNvSpPr txBox="1">
            <a:spLocks noGrp="1"/>
          </p:cNvSpPr>
          <p:nvPr>
            <p:ph type="sldNum" sz="quarter" idx="2"/>
          </p:nvPr>
        </p:nvSpPr>
        <p:spPr>
          <a:xfrm>
            <a:off x="8520658" y="6467475"/>
            <a:ext cx="166142" cy="254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6D5D5"/>
        </a:solidFill>
        <a:effectLst/>
      </p:bgPr>
    </p:bg>
    <p:spTree>
      <p:nvGrpSpPr>
        <p:cNvPr id="1" name=""/>
        <p:cNvGrpSpPr/>
        <p:nvPr/>
      </p:nvGrpSpPr>
      <p:grpSpPr>
        <a:xfrm>
          <a:off x="0" y="0"/>
          <a:ext cx="0" cy="0"/>
          <a:chOff x="0" y="0"/>
          <a:chExt cx="0" cy="0"/>
        </a:xfrm>
      </p:grpSpPr>
      <p:sp>
        <p:nvSpPr>
          <p:cNvPr id="57" name="Child Welfare in Canada"/>
          <p:cNvSpPr txBox="1">
            <a:spLocks noGrp="1"/>
          </p:cNvSpPr>
          <p:nvPr>
            <p:ph type="title"/>
          </p:nvPr>
        </p:nvSpPr>
        <p:spPr>
          <a:xfrm>
            <a:off x="292100" y="223837"/>
            <a:ext cx="8229600" cy="1143001"/>
          </a:xfrm>
          <a:prstGeom prst="rect">
            <a:avLst/>
          </a:prstGeom>
        </p:spPr>
        <p:txBody>
          <a:bodyPr/>
          <a:lstStyle>
            <a:lvl1pPr>
              <a:defRPr sz="3600" b="1">
                <a:effectLst>
                  <a:outerShdw blurRad="63500" dist="38100" dir="2700000" rotWithShape="0">
                    <a:srgbClr val="76D6FF">
                      <a:alpha val="50000"/>
                    </a:srgbClr>
                  </a:outerShdw>
                </a:effectLst>
              </a:defRPr>
            </a:lvl1pPr>
          </a:lstStyle>
          <a:p>
            <a:pPr>
              <a:defRPr b="0"/>
            </a:pPr>
            <a:r>
              <a:rPr b="1"/>
              <a:t>Child Welfare in Canada</a:t>
            </a:r>
          </a:p>
        </p:txBody>
      </p:sp>
      <p:sp>
        <p:nvSpPr>
          <p:cNvPr id="58" name="67,000 children in care in Canada in 20071…"/>
          <p:cNvSpPr txBox="1">
            <a:spLocks noGrp="1"/>
          </p:cNvSpPr>
          <p:nvPr>
            <p:ph type="body" idx="1"/>
          </p:nvPr>
        </p:nvSpPr>
        <p:spPr>
          <a:xfrm>
            <a:off x="292100" y="1384299"/>
            <a:ext cx="8229600" cy="4533901"/>
          </a:xfrm>
          <a:prstGeom prst="rect">
            <a:avLst/>
          </a:prstGeom>
        </p:spPr>
        <p:txBody>
          <a:bodyPr/>
          <a:lstStyle/>
          <a:p>
            <a:pPr>
              <a:defRPr sz="2800"/>
            </a:pPr>
            <a:r>
              <a:t>67,000 children in care in Canada in 2007</a:t>
            </a:r>
            <a:r>
              <a:rPr baseline="31999"/>
              <a:t>1</a:t>
            </a:r>
          </a:p>
          <a:p>
            <a:pPr marL="300037" indent="-300037">
              <a:defRPr sz="2800"/>
            </a:pPr>
            <a:r>
              <a:t>Aboriginal youth are overrepresented</a:t>
            </a:r>
          </a:p>
          <a:p>
            <a:pPr marL="300037" indent="-300037">
              <a:defRPr sz="2800"/>
            </a:pPr>
            <a:r>
              <a:t>Capacity needs are changing</a:t>
            </a:r>
          </a:p>
          <a:p>
            <a:pPr lvl="1">
              <a:spcBef>
                <a:spcPts val="700"/>
              </a:spcBef>
            </a:pPr>
            <a:r>
              <a:t>Between the year 1990-2000</a:t>
            </a:r>
            <a:r>
              <a:rPr baseline="31999"/>
              <a:t>2</a:t>
            </a:r>
            <a:r>
              <a:t>:</a:t>
            </a:r>
          </a:p>
          <a:p>
            <a:pPr lvl="2">
              <a:lnSpc>
                <a:spcPct val="120000"/>
              </a:lnSpc>
              <a:spcBef>
                <a:spcPts val="700"/>
              </a:spcBef>
              <a:defRPr sz="2200"/>
            </a:pPr>
            <a:r>
              <a:t>      Children needing </a:t>
            </a:r>
            <a:r>
              <a:rPr b="1"/>
              <a:t>out of home placement </a:t>
            </a:r>
          </a:p>
          <a:p>
            <a:pPr lvl="2">
              <a:lnSpc>
                <a:spcPct val="120000"/>
              </a:lnSpc>
              <a:spcBef>
                <a:spcPts val="700"/>
              </a:spcBef>
              <a:defRPr sz="2200"/>
            </a:pPr>
            <a:r>
              <a:t>      </a:t>
            </a:r>
            <a:r>
              <a:rPr b="1"/>
              <a:t>Health needs</a:t>
            </a:r>
            <a:r>
              <a:t> of children</a:t>
            </a:r>
          </a:p>
          <a:p>
            <a:pPr lvl="2">
              <a:lnSpc>
                <a:spcPct val="120000"/>
              </a:lnSpc>
              <a:spcBef>
                <a:spcPts val="700"/>
              </a:spcBef>
              <a:defRPr sz="2200"/>
            </a:pPr>
            <a:r>
              <a:t>      </a:t>
            </a:r>
            <a:r>
              <a:rPr b="1"/>
              <a:t>Length of stay</a:t>
            </a:r>
            <a:r>
              <a:t> in foster care</a:t>
            </a:r>
          </a:p>
          <a:p>
            <a:pPr lvl="2">
              <a:lnSpc>
                <a:spcPct val="120000"/>
              </a:lnSpc>
              <a:spcBef>
                <a:spcPts val="700"/>
              </a:spcBef>
              <a:defRPr sz="2200"/>
            </a:pPr>
            <a:r>
              <a:t>      Proportion of children in </a:t>
            </a:r>
            <a:r>
              <a:rPr b="1"/>
              <a:t>Group care</a:t>
            </a:r>
            <a:r>
              <a:t> or </a:t>
            </a:r>
            <a:r>
              <a:rPr b="1"/>
              <a:t>residential care</a:t>
            </a:r>
            <a:r>
              <a:t> </a:t>
            </a:r>
          </a:p>
          <a:p>
            <a:pPr lvl="2">
              <a:lnSpc>
                <a:spcPct val="120000"/>
              </a:lnSpc>
              <a:spcBef>
                <a:spcPts val="700"/>
              </a:spcBef>
              <a:defRPr sz="2200"/>
            </a:pPr>
            <a:r>
              <a:t>      Number of placement</a:t>
            </a:r>
            <a:r>
              <a:rPr b="1"/>
              <a:t> resources</a:t>
            </a:r>
          </a:p>
        </p:txBody>
      </p:sp>
      <p:sp>
        <p:nvSpPr>
          <p:cNvPr id="59" name="1. Mulcany and Trocme, 2010; 2. Child Welfare League of Canada, 2002"/>
          <p:cNvSpPr/>
          <p:nvPr/>
        </p:nvSpPr>
        <p:spPr>
          <a:xfrm>
            <a:off x="1092198" y="6172200"/>
            <a:ext cx="7061201" cy="292100"/>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r>
              <a:rPr sz="1400"/>
              <a:t>1. Mulcany and Trocme, 2010; 2. Child Welfare League of Canada, 2002</a:t>
            </a:r>
          </a:p>
        </p:txBody>
      </p:sp>
      <p:sp>
        <p:nvSpPr>
          <p:cNvPr id="6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
        <p:nvSpPr>
          <p:cNvPr id="61" name="Arrow"/>
          <p:cNvSpPr/>
          <p:nvPr/>
        </p:nvSpPr>
        <p:spPr>
          <a:xfrm rot="16200000">
            <a:off x="1485900" y="3505200"/>
            <a:ext cx="304800" cy="330201"/>
          </a:xfrm>
          <a:prstGeom prst="rightArrow">
            <a:avLst>
              <a:gd name="adj1" fmla="val 30769"/>
              <a:gd name="adj2" fmla="val 50833"/>
            </a:avLst>
          </a:prstGeom>
          <a:solidFill>
            <a:srgbClr val="FFFFFF"/>
          </a:solidFill>
          <a:ln w="25400">
            <a:solidFill>
              <a:srgbClr val="000000"/>
            </a:solidFill>
            <a:miter lim="400000"/>
          </a:ln>
        </p:spPr>
        <p:txBody>
          <a:bodyPr lIns="38100" tIns="38100" rIns="38100" bIns="38100"/>
          <a:lstStyle/>
          <a:p>
            <a:pPr algn="ctr" defTabSz="584200">
              <a:defRPr sz="4000">
                <a:solidFill>
                  <a:srgbClr val="FFFFFF"/>
                </a:solidFill>
                <a:effectLst>
                  <a:outerShdw blurRad="38100" dist="12700" dir="5400000" rotWithShape="0">
                    <a:srgbClr val="000000">
                      <a:alpha val="50000"/>
                    </a:srgbClr>
                  </a:outerShdw>
                </a:effectLst>
                <a:uFillTx/>
              </a:defRPr>
            </a:pPr>
            <a:endParaRPr/>
          </a:p>
        </p:txBody>
      </p:sp>
      <p:sp>
        <p:nvSpPr>
          <p:cNvPr id="62" name="Arrow"/>
          <p:cNvSpPr/>
          <p:nvPr/>
        </p:nvSpPr>
        <p:spPr>
          <a:xfrm rot="16200000">
            <a:off x="1485900" y="4013200"/>
            <a:ext cx="304800" cy="330200"/>
          </a:xfrm>
          <a:prstGeom prst="rightArrow">
            <a:avLst>
              <a:gd name="adj1" fmla="val 30769"/>
              <a:gd name="adj2" fmla="val 50833"/>
            </a:avLst>
          </a:prstGeom>
          <a:solidFill>
            <a:srgbClr val="FFFFFF"/>
          </a:solidFill>
          <a:ln w="25400">
            <a:solidFill>
              <a:srgbClr val="000000"/>
            </a:solidFill>
            <a:miter lim="400000"/>
          </a:ln>
        </p:spPr>
        <p:txBody>
          <a:bodyPr lIns="38100" tIns="38100" rIns="38100" bIns="38100"/>
          <a:lstStyle/>
          <a:p>
            <a:pPr algn="ctr" defTabSz="584200">
              <a:defRPr sz="4000">
                <a:solidFill>
                  <a:srgbClr val="FFFFFF"/>
                </a:solidFill>
                <a:effectLst>
                  <a:outerShdw blurRad="38100" dist="12700" dir="5400000" rotWithShape="0">
                    <a:srgbClr val="000000">
                      <a:alpha val="50000"/>
                    </a:srgbClr>
                  </a:outerShdw>
                </a:effectLst>
                <a:uFillTx/>
              </a:defRPr>
            </a:pPr>
            <a:endParaRPr/>
          </a:p>
        </p:txBody>
      </p:sp>
      <p:sp>
        <p:nvSpPr>
          <p:cNvPr id="63" name="Arrow"/>
          <p:cNvSpPr/>
          <p:nvPr/>
        </p:nvSpPr>
        <p:spPr>
          <a:xfrm rot="16200000">
            <a:off x="1485900" y="4521200"/>
            <a:ext cx="304800" cy="330200"/>
          </a:xfrm>
          <a:prstGeom prst="rightArrow">
            <a:avLst>
              <a:gd name="adj1" fmla="val 30769"/>
              <a:gd name="adj2" fmla="val 50833"/>
            </a:avLst>
          </a:prstGeom>
          <a:solidFill>
            <a:srgbClr val="FFFFFF"/>
          </a:solidFill>
          <a:ln w="25400">
            <a:solidFill>
              <a:srgbClr val="000000"/>
            </a:solidFill>
            <a:miter lim="400000"/>
          </a:ln>
        </p:spPr>
        <p:txBody>
          <a:bodyPr lIns="38100" tIns="38100" rIns="38100" bIns="38100"/>
          <a:lstStyle/>
          <a:p>
            <a:pPr algn="ctr" defTabSz="584200">
              <a:defRPr sz="4000">
                <a:solidFill>
                  <a:srgbClr val="FFFFFF"/>
                </a:solidFill>
                <a:effectLst>
                  <a:outerShdw blurRad="38100" dist="12700" dir="5400000" rotWithShape="0">
                    <a:srgbClr val="000000">
                      <a:alpha val="50000"/>
                    </a:srgbClr>
                  </a:outerShdw>
                </a:effectLst>
                <a:uFillTx/>
              </a:defRPr>
            </a:pPr>
            <a:endParaRPr/>
          </a:p>
        </p:txBody>
      </p:sp>
      <p:sp>
        <p:nvSpPr>
          <p:cNvPr id="64" name="Arrow"/>
          <p:cNvSpPr/>
          <p:nvPr/>
        </p:nvSpPr>
        <p:spPr>
          <a:xfrm rot="16200000">
            <a:off x="1485900" y="5029200"/>
            <a:ext cx="304800" cy="330200"/>
          </a:xfrm>
          <a:prstGeom prst="rightArrow">
            <a:avLst>
              <a:gd name="adj1" fmla="val 30769"/>
              <a:gd name="adj2" fmla="val 50833"/>
            </a:avLst>
          </a:prstGeom>
          <a:solidFill>
            <a:srgbClr val="FFFFFF"/>
          </a:solidFill>
          <a:ln w="25400">
            <a:solidFill>
              <a:srgbClr val="000000"/>
            </a:solidFill>
            <a:miter lim="400000"/>
          </a:ln>
        </p:spPr>
        <p:txBody>
          <a:bodyPr lIns="38100" tIns="38100" rIns="38100" bIns="38100"/>
          <a:lstStyle/>
          <a:p>
            <a:pPr algn="ctr" defTabSz="584200">
              <a:defRPr sz="4000">
                <a:solidFill>
                  <a:srgbClr val="FFFFFF"/>
                </a:solidFill>
                <a:effectLst>
                  <a:outerShdw blurRad="38100" dist="12700" dir="5400000" rotWithShape="0">
                    <a:srgbClr val="000000">
                      <a:alpha val="50000"/>
                    </a:srgbClr>
                  </a:outerShdw>
                </a:effectLst>
                <a:uFillTx/>
              </a:defRPr>
            </a:pPr>
            <a:endParaRPr/>
          </a:p>
        </p:txBody>
      </p:sp>
      <p:sp>
        <p:nvSpPr>
          <p:cNvPr id="65" name="Arrow"/>
          <p:cNvSpPr/>
          <p:nvPr/>
        </p:nvSpPr>
        <p:spPr>
          <a:xfrm rot="5447089">
            <a:off x="1485900" y="5664199"/>
            <a:ext cx="304801" cy="330201"/>
          </a:xfrm>
          <a:prstGeom prst="rightArrow">
            <a:avLst>
              <a:gd name="adj1" fmla="val 30769"/>
              <a:gd name="adj2" fmla="val 50833"/>
            </a:avLst>
          </a:prstGeom>
          <a:solidFill>
            <a:srgbClr val="FFFFFF"/>
          </a:solidFill>
          <a:ln w="25400">
            <a:solidFill>
              <a:srgbClr val="000000"/>
            </a:solidFill>
            <a:miter lim="400000"/>
          </a:ln>
        </p:spPr>
        <p:txBody>
          <a:bodyPr lIns="38100" tIns="38100" rIns="38100" bIns="38100"/>
          <a:lstStyle/>
          <a:p>
            <a:pPr algn="ctr" defTabSz="584200">
              <a:defRPr sz="4000">
                <a:solidFill>
                  <a:srgbClr val="FFFFFF"/>
                </a:solidFill>
                <a:effectLst>
                  <a:outerShdw blurRad="38100" dist="12700" dir="5400000" rotWithShape="0">
                    <a:srgbClr val="000000">
                      <a:alpha val="50000"/>
                    </a:srgbClr>
                  </a:outerShdw>
                </a:effectLst>
                <a:uFillTx/>
              </a:defRPr>
            </a:pPr>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6D5D5"/>
        </a:solidFill>
        <a:effectLst/>
      </p:bgPr>
    </p:bg>
    <p:spTree>
      <p:nvGrpSpPr>
        <p:cNvPr id="1" name=""/>
        <p:cNvGrpSpPr/>
        <p:nvPr/>
      </p:nvGrpSpPr>
      <p:grpSpPr>
        <a:xfrm>
          <a:off x="0" y="0"/>
          <a:ext cx="0" cy="0"/>
          <a:chOff x="0" y="0"/>
          <a:chExt cx="0" cy="0"/>
        </a:xfrm>
      </p:grpSpPr>
      <p:graphicFrame>
        <p:nvGraphicFramePr>
          <p:cNvPr id="69" name="Figure 1: Children in Care in British Columbia"/>
          <p:cNvGraphicFramePr/>
          <p:nvPr/>
        </p:nvGraphicFramePr>
        <p:xfrm>
          <a:off x="324018" y="558800"/>
          <a:ext cx="8283229" cy="5824856"/>
        </p:xfrm>
        <a:graphic>
          <a:graphicData uri="http://schemas.openxmlformats.org/drawingml/2006/chart">
            <c:chart xmlns:c="http://schemas.openxmlformats.org/drawingml/2006/chart" xmlns:r="http://schemas.openxmlformats.org/officeDocument/2006/relationships" r:id="rId3"/>
          </a:graphicData>
        </a:graphic>
      </p:graphicFrame>
      <p:sp>
        <p:nvSpPr>
          <p:cNvPr id="7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sp>
        <p:nvSpPr>
          <p:cNvPr id="71" name="9, 271…"/>
          <p:cNvSpPr/>
          <p:nvPr/>
        </p:nvSpPr>
        <p:spPr>
          <a:xfrm>
            <a:off x="6329929" y="1165914"/>
            <a:ext cx="2032001"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algn="ctr">
              <a:defRPr sz="1400">
                <a:solidFill>
                  <a:srgbClr val="6095C9"/>
                </a:solidFill>
                <a:uFill>
                  <a:solidFill>
                    <a:srgbClr val="6095C9"/>
                  </a:solidFill>
                </a:uFill>
              </a:defRPr>
            </a:pPr>
            <a:r>
              <a:t>9, 271</a:t>
            </a:r>
          </a:p>
          <a:p>
            <a:pPr algn="ctr">
              <a:defRPr sz="1400">
                <a:solidFill>
                  <a:srgbClr val="6095C9"/>
                </a:solidFill>
                <a:uFill>
                  <a:solidFill>
                    <a:srgbClr val="6095C9"/>
                  </a:solidFill>
                </a:uFill>
              </a:defRPr>
            </a:pPr>
            <a:r>
              <a:t>(1% of total B.C. pop.)</a:t>
            </a:r>
          </a:p>
        </p:txBody>
      </p:sp>
      <p:sp>
        <p:nvSpPr>
          <p:cNvPr id="72" name="Line"/>
          <p:cNvSpPr/>
          <p:nvPr/>
        </p:nvSpPr>
        <p:spPr>
          <a:xfrm flipH="1" flipV="1">
            <a:off x="8039100" y="1651000"/>
            <a:ext cx="248921" cy="193041"/>
          </a:xfrm>
          <a:prstGeom prst="line">
            <a:avLst/>
          </a:prstGeom>
          <a:ln w="25400">
            <a:solidFill>
              <a:srgbClr val="6095C9"/>
            </a:solidFill>
            <a:miter lim="400000"/>
            <a:headEnd type="stealth"/>
          </a:ln>
        </p:spPr>
        <p:txBody>
          <a:bodyPr lIns="0" tIns="0" rIns="0" bIns="0"/>
          <a:lstStyle/>
          <a:p>
            <a:pPr>
              <a:buClrTx/>
              <a:defRPr sz="3400">
                <a:solidFill>
                  <a:srgbClr val="5E5E5E"/>
                </a:solidFill>
                <a:uFillTx/>
                <a:latin typeface="Arial"/>
                <a:ea typeface="Arial"/>
                <a:cs typeface="Arial"/>
                <a:sym typeface="Arial"/>
              </a:defRPr>
            </a:pPr>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6D5D5"/>
        </a:solidFill>
        <a:effectLst/>
      </p:bgPr>
    </p:bg>
    <p:spTree>
      <p:nvGrpSpPr>
        <p:cNvPr id="1" name=""/>
        <p:cNvGrpSpPr/>
        <p:nvPr/>
      </p:nvGrpSpPr>
      <p:grpSpPr>
        <a:xfrm>
          <a:off x="0" y="0"/>
          <a:ext cx="0" cy="0"/>
          <a:chOff x="0" y="0"/>
          <a:chExt cx="0" cy="0"/>
        </a:xfrm>
      </p:grpSpPr>
      <p:graphicFrame>
        <p:nvGraphicFramePr>
          <p:cNvPr id="76" name="Figure 1: Children in Care in British Columbia"/>
          <p:cNvGraphicFramePr/>
          <p:nvPr/>
        </p:nvGraphicFramePr>
        <p:xfrm>
          <a:off x="324018" y="558800"/>
          <a:ext cx="8283229" cy="5824856"/>
        </p:xfrm>
        <a:graphic>
          <a:graphicData uri="http://schemas.openxmlformats.org/drawingml/2006/chart">
            <c:chart xmlns:c="http://schemas.openxmlformats.org/drawingml/2006/chart" xmlns:r="http://schemas.openxmlformats.org/officeDocument/2006/relationships" r:id="rId3"/>
          </a:graphicData>
        </a:graphic>
      </p:graphicFrame>
      <p:sp>
        <p:nvSpPr>
          <p:cNvPr id="7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sp>
        <p:nvSpPr>
          <p:cNvPr id="78" name="9, 271…"/>
          <p:cNvSpPr/>
          <p:nvPr/>
        </p:nvSpPr>
        <p:spPr>
          <a:xfrm>
            <a:off x="6499098" y="1148107"/>
            <a:ext cx="2032001"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algn="ctr">
              <a:defRPr sz="1400">
                <a:solidFill>
                  <a:srgbClr val="5798D0"/>
                </a:solidFill>
                <a:uFill>
                  <a:solidFill>
                    <a:srgbClr val="5798D0"/>
                  </a:solidFill>
                </a:uFill>
              </a:defRPr>
            </a:pPr>
            <a:r>
              <a:t>9, 271</a:t>
            </a:r>
          </a:p>
          <a:p>
            <a:pPr algn="ctr">
              <a:defRPr sz="1400">
                <a:solidFill>
                  <a:srgbClr val="5798D0"/>
                </a:solidFill>
                <a:uFill>
                  <a:solidFill>
                    <a:srgbClr val="5798D0"/>
                  </a:solidFill>
                </a:uFill>
              </a:defRPr>
            </a:pPr>
            <a:r>
              <a:t>(1% of total B.C. pop.)</a:t>
            </a:r>
          </a:p>
        </p:txBody>
      </p:sp>
      <p:sp>
        <p:nvSpPr>
          <p:cNvPr id="79" name="Line"/>
          <p:cNvSpPr/>
          <p:nvPr/>
        </p:nvSpPr>
        <p:spPr>
          <a:xfrm flipH="1" flipV="1">
            <a:off x="8039100" y="1651000"/>
            <a:ext cx="248921" cy="193041"/>
          </a:xfrm>
          <a:prstGeom prst="line">
            <a:avLst/>
          </a:prstGeom>
          <a:ln w="25400">
            <a:solidFill>
              <a:srgbClr val="3A88FE"/>
            </a:solidFill>
            <a:miter lim="400000"/>
            <a:headEnd type="stealth"/>
          </a:ln>
        </p:spPr>
        <p:txBody>
          <a:bodyPr lIns="0" tIns="0" rIns="0" bIns="0"/>
          <a:lstStyle/>
          <a:p>
            <a:pPr>
              <a:buClrTx/>
              <a:defRPr sz="3400">
                <a:solidFill>
                  <a:srgbClr val="5E5E5E"/>
                </a:solidFill>
                <a:uFillTx/>
                <a:latin typeface="Arial"/>
                <a:ea typeface="Arial"/>
                <a:cs typeface="Arial"/>
                <a:sym typeface="Arial"/>
              </a:defRPr>
            </a:pPr>
            <a:endParaRPr/>
          </a:p>
        </p:txBody>
      </p:sp>
      <p:sp>
        <p:nvSpPr>
          <p:cNvPr id="80" name="-28%"/>
          <p:cNvSpPr/>
          <p:nvPr/>
        </p:nvSpPr>
        <p:spPr>
          <a:xfrm>
            <a:off x="6375400" y="3543300"/>
            <a:ext cx="450664" cy="292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spAutoFit/>
          </a:bodyPr>
          <a:lstStyle>
            <a:lvl1pPr>
              <a:defRPr sz="1400">
                <a:solidFill>
                  <a:srgbClr val="FF6A00"/>
                </a:solidFill>
                <a:uFill>
                  <a:solidFill>
                    <a:srgbClr val="FF6A00"/>
                  </a:solidFill>
                </a:uFill>
              </a:defRPr>
            </a:lvl1pPr>
          </a:lstStyle>
          <a:p>
            <a:r>
              <a:t>-28%</a:t>
            </a:r>
          </a:p>
        </p:txBody>
      </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Calibri"/>
        <a:ea typeface="Calibri"/>
        <a:cs typeface="Calibri"/>
      </a:majorFont>
      <a:minorFont>
        <a:latin typeface="Calibri"/>
        <a:ea typeface="Calibri"/>
        <a:cs typeface="Calibr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
            <a:srgbClr val="000000"/>
          </a:buClr>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
            <a:srgbClr val="000000"/>
          </a:buClr>
          <a:buSzTx/>
          <a:buFontTx/>
          <a:buNone/>
          <a:tabLst/>
          <a:defRPr kumimoji="0" sz="1800" b="0" i="0" u="none" strike="noStrike" cap="none" spc="0" normalizeH="0" baseline="0">
            <a:ln>
              <a:noFill/>
            </a:ln>
            <a:solidFill>
              <a:srgbClr val="000000"/>
            </a:solidFill>
            <a:effectLst/>
            <a:uFill>
              <a:solidFill>
                <a:srgbClr val="000000"/>
              </a:solidFill>
            </a:uFill>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Calibri"/>
        <a:ea typeface="Calibri"/>
        <a:cs typeface="Calibri"/>
      </a:majorFont>
      <a:minorFont>
        <a:latin typeface="Calibri"/>
        <a:ea typeface="Calibri"/>
        <a:cs typeface="Calibr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
            <a:srgbClr val="000000"/>
          </a:buClr>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
            <a:srgbClr val="000000"/>
          </a:buClr>
          <a:buSzTx/>
          <a:buFontTx/>
          <a:buNone/>
          <a:tabLst/>
          <a:defRPr kumimoji="0" sz="1800" b="0" i="0" u="none" strike="noStrike" cap="none" spc="0" normalizeH="0" baseline="0">
            <a:ln>
              <a:noFill/>
            </a:ln>
            <a:solidFill>
              <a:srgbClr val="000000"/>
            </a:solidFill>
            <a:effectLst/>
            <a:uFill>
              <a:solidFill>
                <a:srgbClr val="000000"/>
              </a:solidFill>
            </a:uFill>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2574</Words>
  <Application>Microsoft Macintosh PowerPoint</Application>
  <PresentationFormat>On-screen Show (4:3)</PresentationFormat>
  <Paragraphs>352</Paragraphs>
  <Slides>38</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BlairMdITC TT Medium</vt:lpstr>
      <vt:lpstr>Calibri</vt:lpstr>
      <vt:lpstr>Cambria</vt:lpstr>
      <vt:lpstr>Helvetica</vt:lpstr>
      <vt:lpstr>Palatino</vt:lpstr>
      <vt:lpstr>Times New Roman</vt:lpstr>
      <vt:lpstr>Times Roman</vt:lpstr>
      <vt:lpstr>Zapf Dingbats</vt:lpstr>
      <vt:lpstr>White</vt:lpstr>
      <vt:lpstr>Welcome!  Round of Introductions</vt:lpstr>
      <vt:lpstr>Child Welfare and Homelessness</vt:lpstr>
      <vt:lpstr>Acknowledgement</vt:lpstr>
      <vt:lpstr>Overview</vt:lpstr>
      <vt:lpstr>PowerPoint Presentation</vt:lpstr>
      <vt:lpstr>SLIDO Poll: Child Welfare System</vt:lpstr>
      <vt:lpstr>Child Welfare in Canada</vt:lpstr>
      <vt:lpstr>PowerPoint Presentation</vt:lpstr>
      <vt:lpstr>PowerPoint Presentation</vt:lpstr>
      <vt:lpstr>PowerPoint Presentation</vt:lpstr>
      <vt:lpstr>PowerPoint Presentation</vt:lpstr>
      <vt:lpstr>CHAT BOX: Share your thoughts! </vt:lpstr>
      <vt:lpstr>PowerPoint Presentation</vt:lpstr>
      <vt:lpstr>PowerPoint Presentation</vt:lpstr>
      <vt:lpstr>PowerPoint Presentation</vt:lpstr>
      <vt:lpstr>CHAT BOX: Share your thoughts! </vt:lpstr>
      <vt:lpstr>PowerPoint Presentation</vt:lpstr>
      <vt:lpstr>PowerPoint Presentation</vt:lpstr>
      <vt:lpstr>PowerPoint Presentation</vt:lpstr>
      <vt:lpstr>PowerPoint Presentation</vt:lpstr>
      <vt:lpstr>PowerPoint Presentation</vt:lpstr>
      <vt:lpstr>PowerPoint Presentation</vt:lpstr>
      <vt:lpstr>CHAT BOX: This is so complicated! Help me out here!</vt:lpstr>
      <vt:lpstr>II. BC Health of the Homeless Survey Results</vt:lpstr>
      <vt:lpstr>II. BC Health of the Homeless Survey Results</vt:lpstr>
      <vt:lpstr>II. BC Health of the Homeless Survey Results</vt:lpstr>
      <vt:lpstr>II. BC Health of the Homeless Survey Results</vt:lpstr>
      <vt:lpstr>PowerPoint Presentation</vt:lpstr>
      <vt:lpstr>PowerPoint Presentation</vt:lpstr>
      <vt:lpstr>PowerPoint Presentation</vt:lpstr>
      <vt:lpstr>PowerPoint Presentation</vt:lpstr>
      <vt:lpstr>PowerPoint Presentation</vt:lpstr>
      <vt:lpstr>(if time)CHAT BOX: British Columbia’s numbers seem worse…</vt:lpstr>
      <vt:lpstr>PowerPoint Presentation</vt:lpstr>
      <vt:lpstr>PowerPoint Presentation</vt:lpstr>
      <vt:lpstr>PowerPoint Presentation</vt:lpstr>
      <vt:lpstr>CHAT BOX: What does that even mean?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Round of Introductions</dc:title>
  <cp:lastModifiedBy>verena.langheimer@gmail.com</cp:lastModifiedBy>
  <cp:revision>1</cp:revision>
  <dcterms:modified xsi:type="dcterms:W3CDTF">2021-01-25T00:38:49Z</dcterms:modified>
</cp:coreProperties>
</file>